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699" r:id="rId3"/>
    <p:sldId id="801" r:id="rId4"/>
    <p:sldId id="802" r:id="rId5"/>
    <p:sldId id="803" r:id="rId6"/>
    <p:sldId id="804" r:id="rId7"/>
    <p:sldId id="805" r:id="rId8"/>
    <p:sldId id="806" r:id="rId9"/>
    <p:sldId id="807" r:id="rId10"/>
    <p:sldId id="808" r:id="rId11"/>
    <p:sldId id="809" r:id="rId12"/>
    <p:sldId id="810" r:id="rId13"/>
    <p:sldId id="811" r:id="rId14"/>
    <p:sldId id="812" r:id="rId15"/>
    <p:sldId id="813" r:id="rId16"/>
    <p:sldId id="814" r:id="rId17"/>
    <p:sldId id="815" r:id="rId18"/>
    <p:sldId id="816" r:id="rId19"/>
    <p:sldId id="817" r:id="rId20"/>
    <p:sldId id="818" r:id="rId21"/>
    <p:sldId id="819" r:id="rId22"/>
    <p:sldId id="820" r:id="rId23"/>
    <p:sldId id="821" r:id="rId24"/>
    <p:sldId id="822" r:id="rId25"/>
    <p:sldId id="823" r:id="rId26"/>
    <p:sldId id="824" r:id="rId27"/>
    <p:sldId id="825" r:id="rId28"/>
    <p:sldId id="826" r:id="rId29"/>
    <p:sldId id="827" r:id="rId30"/>
    <p:sldId id="828" r:id="rId31"/>
    <p:sldId id="829" r:id="rId32"/>
    <p:sldId id="830" r:id="rId33"/>
    <p:sldId id="831" r:id="rId34"/>
    <p:sldId id="832" r:id="rId35"/>
    <p:sldId id="833" r:id="rId36"/>
    <p:sldId id="834" r:id="rId37"/>
    <p:sldId id="835" r:id="rId38"/>
    <p:sldId id="836" r:id="rId39"/>
    <p:sldId id="837" r:id="rId40"/>
    <p:sldId id="838" r:id="rId41"/>
    <p:sldId id="839" r:id="rId42"/>
    <p:sldId id="840" r:id="rId43"/>
    <p:sldId id="841" r:id="rId44"/>
    <p:sldId id="842" r:id="rId45"/>
    <p:sldId id="843" r:id="rId46"/>
    <p:sldId id="844" r:id="rId47"/>
    <p:sldId id="845" r:id="rId48"/>
    <p:sldId id="846" r:id="rId49"/>
    <p:sldId id="847" r:id="rId50"/>
    <p:sldId id="701" r:id="rId51"/>
    <p:sldId id="702" r:id="rId52"/>
    <p:sldId id="679" r:id="rId5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/>
              <a:t>6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Định dạng sử dụng Style Sheet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6-8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154288"/>
              </p:ext>
            </p:extLst>
          </p:nvPr>
        </p:nvGraphicFramePr>
        <p:xfrm>
          <a:off x="627891" y="4706812"/>
          <a:ext cx="11074399" cy="15938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4318"/>
                <a:gridCol w="9390081"/>
              </a:tblGrid>
              <a:tr h="568961"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5735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normal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Không định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dạng.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</a:tr>
              <a:tr h="537844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length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Chỉ ra giá trị là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độ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dài khoảng cách giữa các</a:t>
                      </a:r>
                      <a:r>
                        <a:rPr sz="1600" spc="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từ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99440" y="1115442"/>
            <a:ext cx="11102847" cy="3028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75352"/>
              </p:ext>
            </p:extLst>
          </p:nvPr>
        </p:nvGraphicFramePr>
        <p:xfrm>
          <a:off x="628736" y="1115442"/>
          <a:ext cx="11073552" cy="30048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0526"/>
                <a:gridCol w="8553026"/>
              </a:tblGrid>
              <a:tr h="56832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4511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none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Không định</a:t>
                      </a:r>
                      <a:r>
                        <a:rPr sz="1600" spc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dạng.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underline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Gạch dưới.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overline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Gạch qua văn</a:t>
                      </a:r>
                      <a:r>
                        <a:rPr sz="16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bản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line-through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Gạch qua văn</a:t>
                      </a:r>
                      <a:r>
                        <a:rPr sz="16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bản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blink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Văn bản nhấp</a:t>
                      </a:r>
                      <a:r>
                        <a:rPr sz="16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nháy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3626" y="815720"/>
            <a:ext cx="10837150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5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-11" dirty="0">
                <a:latin typeface="Courier New"/>
                <a:cs typeface="Courier New"/>
              </a:rPr>
              <a:t>text-decoration</a:t>
            </a:r>
            <a:r>
              <a:rPr spc="-11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23" y="4398009"/>
            <a:ext cx="11048662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5" dirty="0">
                <a:latin typeface="Calibri"/>
                <a:cs typeface="Calibri"/>
              </a:rPr>
              <a:t>trị của huộc tính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-11" dirty="0">
                <a:latin typeface="Courier New"/>
                <a:cs typeface="Courier New"/>
              </a:rPr>
              <a:t>word-spacing</a:t>
            </a:r>
            <a:r>
              <a:rPr spc="-11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70609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7-8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6870"/>
            <a:ext cx="105663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7601" y="1447800"/>
            <a:ext cx="9422383" cy="358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4278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8-8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399535" y="1371600"/>
            <a:ext cx="4423664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1" y="4419600"/>
            <a:ext cx="5346194" cy="137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626" y="898016"/>
            <a:ext cx="5676929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CSS cho phần tử body </a:t>
            </a:r>
            <a:r>
              <a:rPr spc="-19" dirty="0">
                <a:latin typeface="Calibri"/>
                <a:cs typeface="Calibri"/>
              </a:rPr>
              <a:t>và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H3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623" y="3794253"/>
            <a:ext cx="262770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19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867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95221"/>
            <a:ext cx="4751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 SPAN</a:t>
            </a:r>
            <a:r>
              <a:rPr lang="vi-VN" spc="-95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07168"/>
            <a:ext cx="9949179" cy="2575584"/>
          </a:xfrm>
          <a:prstGeom prst="rect">
            <a:avLst/>
          </a:prstGeom>
        </p:spPr>
        <p:txBody>
          <a:bodyPr vert="horz" wrap="square" lIns="0" tIns="122435" rIns="0" bIns="0" rtlCol="0">
            <a:spAutoFit/>
          </a:bodyPr>
          <a:lstStyle/>
          <a:p>
            <a:pPr marL="341610" indent="-326493">
              <a:spcBef>
                <a:spcPts val="9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 &lt;span&gt; nhóm các phần </a:t>
            </a:r>
            <a:r>
              <a:rPr spc="5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trên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3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917"/>
              </a:spcBef>
            </a:pPr>
            <a:r>
              <a:rPr sz="1900" spc="-5" dirty="0">
                <a:latin typeface="Courier New"/>
                <a:cs typeface="Courier New"/>
              </a:rPr>
              <a:t>&lt;p&gt;My mother has &lt;span style=”color: lightblue”&gt;light</a:t>
            </a:r>
            <a:r>
              <a:rPr sz="1900" spc="7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blue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&lt;/span&gt;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eyes.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&lt;/p&gt;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b="1" spc="-5" dirty="0">
                <a:latin typeface="Courier New"/>
                <a:cs typeface="Courier New"/>
              </a:rPr>
              <a:t>Or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&lt;span class=”eyesonly”&gt;light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blue&lt;/span&gt;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3626" y="3748533"/>
            <a:ext cx="10759439" cy="182906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49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style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thẻ &lt;span&gt;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loại style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external.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636"/>
              </a:spcBef>
            </a:pPr>
            <a:r>
              <a:rPr sz="1900" spc="-5" dirty="0">
                <a:latin typeface="Courier New"/>
                <a:cs typeface="Courier New"/>
              </a:rPr>
              <a:t>.eyesonly {font-color: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lightblue}</a:t>
            </a:r>
            <a:endParaRPr sz="1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span có thuộc tính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</a:t>
            </a:r>
            <a:r>
              <a:rPr spc="5" dirty="0">
                <a:latin typeface="Calibri"/>
                <a:cs typeface="Calibri"/>
              </a:rPr>
              <a:t>nó 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sự </a:t>
            </a:r>
            <a:r>
              <a:rPr spc="5" dirty="0">
                <a:latin typeface="Calibri"/>
                <a:cs typeface="Calibri"/>
              </a:rPr>
              <a:t>kiện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553"/>
              </a:lnSpc>
            </a:pPr>
            <a:r>
              <a:rPr dirty="0">
                <a:latin typeface="Calibri"/>
                <a:cs typeface="Calibri"/>
              </a:rPr>
              <a:t>cũng.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276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47514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 SPAN</a:t>
            </a:r>
            <a:r>
              <a:rPr lang="vi-VN" spc="-95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2297"/>
            <a:ext cx="10269221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khác nhau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sử dụng trong thẻ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&lt;span&gt;.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0639" y="1414273"/>
            <a:ext cx="10105136" cy="457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381522"/>
              </p:ext>
            </p:extLst>
          </p:nvPr>
        </p:nvGraphicFramePr>
        <p:xfrm>
          <a:off x="1329765" y="1422908"/>
          <a:ext cx="10058400" cy="4547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001"/>
                <a:gridCol w="2528086"/>
                <a:gridCol w="5752313"/>
              </a:tblGrid>
              <a:tr h="48704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943735"/>
                    </a:solidFill>
                  </a:tcPr>
                </a:tc>
              </a:tr>
              <a:tr h="6902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class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classname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class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13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lang="en-US" sz="1600" spc="-5" dirty="0" err="1" smtClean="0">
                          <a:latin typeface="Courier New"/>
                          <a:cs typeface="Courier New"/>
                        </a:rPr>
                        <a:t>dir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300" spc="10" dirty="0" smtClean="0">
                          <a:latin typeface="Arial"/>
                          <a:cs typeface="Arial"/>
                        </a:rPr>
                        <a:t>rtl</a:t>
                      </a: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1300" spc="10" dirty="0" err="1" smtClean="0">
                          <a:latin typeface="Arial"/>
                          <a:cs typeface="Arial"/>
                        </a:rPr>
                        <a:t>ltr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lang="en-US" sz="1300" spc="10" dirty="0" err="1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dụng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xác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định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hướng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văn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300" spc="10" baseline="0" dirty="0" err="1" smtClean="0">
                          <a:latin typeface="Arial"/>
                          <a:cs typeface="Arial"/>
                        </a:rPr>
                        <a:t>bản</a:t>
                      </a:r>
                      <a:r>
                        <a:rPr lang="en-US" sz="1300" spc="10" baseline="0" dirty="0" smtClean="0">
                          <a:latin typeface="Arial"/>
                          <a:cs typeface="Arial"/>
                        </a:rPr>
                        <a:t>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id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lang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language_code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mã ngôn ngữ sử dụng cho phần</a:t>
                      </a:r>
                      <a:r>
                        <a:rPr sz="13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5480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style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5684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style_definition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title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5748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text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thông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mở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rộng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phần</a:t>
                      </a:r>
                      <a:r>
                        <a:rPr sz="13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xml:lang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language_code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 marR="844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mã ngôn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ngữ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dụng cho phần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 liệu</a:t>
                      </a:r>
                      <a:r>
                        <a:rPr sz="1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XHTML.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455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1-6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546608" y="20802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1" y="814197"/>
            <a:ext cx="10598574" cy="470164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69573" indent="-326493">
              <a:lnSpc>
                <a:spcPts val="2594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Thụt dầu dòng là quá trình thiết lập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văn bản </a:t>
            </a:r>
            <a:r>
              <a:rPr spc="5" dirty="0">
                <a:latin typeface="Calibri"/>
                <a:cs typeface="Calibri"/>
              </a:rPr>
              <a:t>từ </a:t>
            </a:r>
            <a:r>
              <a:rPr spc="-5" dirty="0">
                <a:latin typeface="Calibri"/>
                <a:cs typeface="Calibri"/>
              </a:rPr>
              <a:t>vị </a:t>
            </a:r>
            <a:r>
              <a:rPr dirty="0">
                <a:latin typeface="Calibri"/>
                <a:cs typeface="Calibri"/>
              </a:rPr>
              <a:t>trí bình </a:t>
            </a:r>
            <a:r>
              <a:rPr spc="5" dirty="0">
                <a:latin typeface="Calibri"/>
                <a:cs typeface="Calibri"/>
              </a:rPr>
              <a:t>thường của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nó,</a:t>
            </a:r>
            <a:endParaRPr>
              <a:latin typeface="Calibri"/>
              <a:cs typeface="Calibri"/>
            </a:endParaRPr>
          </a:p>
          <a:p>
            <a:pPr marR="5368254" algn="ctr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hoặc sang </a:t>
            </a:r>
            <a:r>
              <a:rPr spc="-11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5" dirty="0">
                <a:latin typeface="Calibri"/>
                <a:cs typeface="Calibri"/>
              </a:rPr>
              <a:t>bên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đoạn, </a:t>
            </a:r>
            <a:r>
              <a:rPr dirty="0">
                <a:latin typeface="Calibri"/>
                <a:cs typeface="Calibri"/>
              </a:rPr>
              <a:t>có ba loại thụt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dòng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  <a:p>
            <a:pPr marL="256208" indent="-241091">
              <a:spcBef>
                <a:spcPts val="2154"/>
              </a:spcBef>
              <a:buSzPct val="95000"/>
              <a:buFont typeface="Wingdings"/>
              <a:buChar char=""/>
              <a:tabLst>
                <a:tab pos="256962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Thụt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dòng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text–indent.</a:t>
            </a:r>
            <a:endParaRPr>
              <a:latin typeface="Calibri"/>
              <a:cs typeface="Calibri"/>
            </a:endParaRPr>
          </a:p>
          <a:p>
            <a:pPr marL="369573" indent="-326493">
              <a:spcBef>
                <a:spcPts val="23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461020"/>
            <a:r>
              <a:rPr sz="1900" spc="-5" dirty="0">
                <a:latin typeface="Courier New"/>
                <a:cs typeface="Courier New"/>
              </a:rPr>
              <a:t>Inline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style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&lt;p style=”text-indent: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50px”&gt;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Internal CSS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p {text-indent: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50px}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481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2-6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722759"/>
            <a:ext cx="10104967" cy="564831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sử dụng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ourier New"/>
                <a:cs typeface="Courier New"/>
              </a:rPr>
              <a:t>text–indent</a:t>
            </a:r>
            <a:r>
              <a:rPr spc="-749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-5" dirty="0">
                <a:latin typeface="Calibri"/>
                <a:cs typeface="Calibri"/>
              </a:rPr>
              <a:t>tệp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2499"/>
              </a:spcBef>
            </a:pPr>
            <a:r>
              <a:rPr sz="1900" spc="-5" dirty="0">
                <a:latin typeface="Courier New"/>
                <a:cs typeface="Courier New"/>
              </a:rPr>
              <a:t>&lt;!DOCTYPE HTML&gt;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R="6693123" algn="ctr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&lt;title&gt;Font Gallery&lt;/title&gt;</a:t>
            </a:r>
            <a:endParaRPr sz="190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&lt;style&gt;</a:t>
            </a:r>
            <a:endParaRPr sz="1900">
              <a:latin typeface="Courier New"/>
              <a:cs typeface="Courier New"/>
            </a:endParaRPr>
          </a:p>
          <a:p>
            <a:pPr marL="115784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p {text-indent: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150px}</a:t>
            </a:r>
            <a:endParaRPr sz="190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&lt;/style&gt;</a:t>
            </a:r>
            <a:endParaRPr sz="1900">
              <a:latin typeface="Courier New"/>
              <a:cs typeface="Courier New"/>
            </a:endParaRPr>
          </a:p>
          <a:p>
            <a:pPr marR="6548770" algn="ctr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R="6693123" algn="ctr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R="6548770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&lt;p&gt;</a:t>
            </a:r>
            <a:endParaRPr sz="1900">
              <a:latin typeface="Courier New"/>
              <a:cs typeface="Courier New"/>
            </a:endParaRPr>
          </a:p>
          <a:p>
            <a:pPr marL="1089069" marR="6047" indent="55928">
              <a:lnSpc>
                <a:spcPct val="102099"/>
              </a:lnSpc>
              <a:spcBef>
                <a:spcPts val="41"/>
              </a:spcBef>
            </a:pP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5" dirty="0">
                <a:latin typeface="Calibri"/>
                <a:cs typeface="Calibri"/>
              </a:rPr>
              <a:t>styles </a:t>
            </a:r>
            <a:r>
              <a:rPr sz="1900" spc="-11" dirty="0">
                <a:latin typeface="Calibri"/>
                <a:cs typeface="Calibri"/>
              </a:rPr>
              <a:t>properties </a:t>
            </a:r>
            <a:r>
              <a:rPr sz="1900" spc="-5" dirty="0">
                <a:latin typeface="Calibri"/>
                <a:cs typeface="Calibri"/>
              </a:rPr>
              <a:t>allow </a:t>
            </a:r>
            <a:r>
              <a:rPr sz="1900" spc="-19" dirty="0">
                <a:latin typeface="Calibri"/>
                <a:cs typeface="Calibri"/>
              </a:rPr>
              <a:t>you </a:t>
            </a:r>
            <a:r>
              <a:rPr sz="1900" spc="-11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specify 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19" dirty="0">
                <a:latin typeface="Calibri"/>
                <a:cs typeface="Calibri"/>
              </a:rPr>
              <a:t>for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1" dirty="0">
                <a:latin typeface="Calibri"/>
                <a:cs typeface="Calibri"/>
              </a:rPr>
              <a:t>text. They </a:t>
            </a:r>
            <a:r>
              <a:rPr sz="1900" spc="-5" dirty="0">
                <a:latin typeface="Calibri"/>
                <a:cs typeface="Calibri"/>
              </a:rPr>
              <a:t>allow  </a:t>
            </a:r>
            <a:r>
              <a:rPr sz="1900" spc="-19" dirty="0">
                <a:latin typeface="Calibri"/>
                <a:cs typeface="Calibri"/>
              </a:rPr>
              <a:t>you </a:t>
            </a:r>
            <a:r>
              <a:rPr sz="1900" spc="-11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change the </a:t>
            </a:r>
            <a:r>
              <a:rPr sz="1900" spc="-19" dirty="0">
                <a:latin typeface="Calibri"/>
                <a:cs typeface="Calibri"/>
              </a:rPr>
              <a:t>different font </a:t>
            </a:r>
            <a:r>
              <a:rPr sz="1900" spc="-5" dirty="0">
                <a:latin typeface="Calibri"/>
                <a:cs typeface="Calibri"/>
              </a:rPr>
              <a:t>attributes of the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such as </a:t>
            </a:r>
            <a:r>
              <a:rPr sz="1900" spc="-19" dirty="0">
                <a:latin typeface="Calibri"/>
                <a:cs typeface="Calibri"/>
              </a:rPr>
              <a:t>font, </a:t>
            </a:r>
            <a:r>
              <a:rPr sz="1900" spc="-11" dirty="0">
                <a:latin typeface="Calibri"/>
                <a:cs typeface="Calibri"/>
              </a:rPr>
              <a:t>size, </a:t>
            </a:r>
            <a:r>
              <a:rPr sz="1900" spc="-5" dirty="0">
                <a:latin typeface="Calibri"/>
                <a:cs typeface="Calibri"/>
              </a:rPr>
              <a:t>and style  of the </a:t>
            </a:r>
            <a:r>
              <a:rPr sz="1900" spc="-11" dirty="0">
                <a:latin typeface="Calibri"/>
                <a:cs typeface="Calibri"/>
              </a:rPr>
              <a:t>text.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9" dirty="0">
                <a:latin typeface="Calibri"/>
                <a:cs typeface="Calibri"/>
              </a:rPr>
              <a:t>browser </a:t>
            </a:r>
            <a:r>
              <a:rPr sz="1900" spc="-11" dirty="0">
                <a:latin typeface="Calibri"/>
                <a:cs typeface="Calibri"/>
              </a:rPr>
              <a:t>must support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5" dirty="0">
                <a:latin typeface="Calibri"/>
                <a:cs typeface="Calibri"/>
              </a:rPr>
              <a:t>specified </a:t>
            </a:r>
            <a:r>
              <a:rPr sz="1900" spc="-11" dirty="0">
                <a:latin typeface="Calibri"/>
                <a:cs typeface="Calibri"/>
              </a:rPr>
              <a:t>by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11" dirty="0">
                <a:latin typeface="Calibri"/>
                <a:cs typeface="Calibri"/>
              </a:rPr>
              <a:t>properties.  </a:t>
            </a:r>
            <a:r>
              <a:rPr sz="1900" spc="-5" dirty="0">
                <a:latin typeface="Calibri"/>
                <a:cs typeface="Calibri"/>
              </a:rPr>
              <a:t>Otherwise, it will </a:t>
            </a:r>
            <a:r>
              <a:rPr sz="1900" spc="-11" dirty="0">
                <a:latin typeface="Calibri"/>
                <a:cs typeface="Calibri"/>
              </a:rPr>
              <a:t>display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1" dirty="0">
                <a:latin typeface="Calibri"/>
                <a:cs typeface="Calibri"/>
              </a:rPr>
              <a:t>default </a:t>
            </a:r>
            <a:r>
              <a:rPr sz="1900" spc="-19" dirty="0">
                <a:latin typeface="Calibri"/>
                <a:cs typeface="Calibri"/>
              </a:rPr>
              <a:t>font, </a:t>
            </a:r>
            <a:r>
              <a:rPr sz="1900" spc="-5" dirty="0">
                <a:latin typeface="Calibri"/>
                <a:cs typeface="Calibri"/>
              </a:rPr>
              <a:t>which is </a:t>
            </a:r>
            <a:r>
              <a:rPr sz="1900" spc="-11" dirty="0">
                <a:latin typeface="Calibri"/>
                <a:cs typeface="Calibri"/>
              </a:rPr>
              <a:t>dependent </a:t>
            </a:r>
            <a:r>
              <a:rPr sz="1900" spc="-5" dirty="0">
                <a:latin typeface="Calibri"/>
                <a:cs typeface="Calibri"/>
              </a:rPr>
              <a:t>on the</a:t>
            </a:r>
            <a:r>
              <a:rPr sz="1900" spc="90" dirty="0">
                <a:latin typeface="Calibri"/>
                <a:cs typeface="Calibri"/>
              </a:rPr>
              <a:t> </a:t>
            </a:r>
            <a:r>
              <a:rPr sz="1900" spc="-41" dirty="0">
                <a:latin typeface="Calibri"/>
                <a:cs typeface="Calibri"/>
              </a:rPr>
              <a:t>browser.</a:t>
            </a:r>
            <a:endParaRPr sz="1900">
              <a:latin typeface="Calibri"/>
              <a:cs typeface="Calibri"/>
            </a:endParaRPr>
          </a:p>
          <a:p>
            <a:pPr marL="980237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&lt;/p&gt;</a:t>
            </a:r>
            <a:endParaRPr sz="1900">
              <a:latin typeface="Courier New"/>
              <a:cs typeface="Courier New"/>
            </a:endParaRPr>
          </a:p>
          <a:p>
            <a:pPr marR="6548770" algn="ctr">
              <a:spcBef>
                <a:spcPts val="11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009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3-6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2297"/>
            <a:ext cx="141393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001" y="1371601"/>
            <a:ext cx="10464801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31249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018" y="31249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608" y="31470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1521" y="3037417"/>
            <a:ext cx="11062545" cy="3109788"/>
          </a:xfrm>
          <a:prstGeom prst="rect">
            <a:avLst/>
          </a:prstGeom>
        </p:spPr>
        <p:txBody>
          <a:bodyPr vert="horz" wrap="square" lIns="0" tIns="158713" rIns="0" bIns="0" rtlCol="0">
            <a:spAutoFit/>
          </a:bodyPr>
          <a:lstStyle/>
          <a:p>
            <a:pPr marL="337831" indent="-322714">
              <a:spcBef>
                <a:spcPts val="1251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sz="2400">
              <a:latin typeface="Times New Roman"/>
              <a:cs typeface="Times New Roman"/>
            </a:endParaRPr>
          </a:p>
          <a:p>
            <a:pPr marL="369573" indent="-326493">
              <a:lnSpc>
                <a:spcPts val="2594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Thuộc tính padding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thêm một khoảng </a:t>
            </a:r>
            <a:r>
              <a:rPr dirty="0">
                <a:latin typeface="Calibri"/>
                <a:cs typeface="Calibri"/>
              </a:rPr>
              <a:t>cách giữa các viền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369573">
              <a:lnSpc>
                <a:spcPts val="2523"/>
              </a:lnSpc>
            </a:pPr>
            <a:r>
              <a:rPr spc="5" dirty="0">
                <a:latin typeface="Calibri"/>
                <a:cs typeface="Calibri"/>
              </a:rPr>
              <a:t>phần tử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369573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5">
                <a:latin typeface="Calibri"/>
                <a:cs typeface="Calibri"/>
              </a:rPr>
              <a:t>cho</a:t>
            </a:r>
            <a:r>
              <a:rPr spc="-35">
                <a:latin typeface="Calibri"/>
                <a:cs typeface="Calibri"/>
              </a:rPr>
              <a:t> </a:t>
            </a:r>
            <a:r>
              <a:rPr smtClean="0">
                <a:latin typeface="Calibri"/>
                <a:cs typeface="Calibri"/>
              </a:rPr>
              <a:t>inline.</a:t>
            </a:r>
            <a:endParaRPr lang="en-US">
              <a:latin typeface="Calibri"/>
              <a:cs typeface="Calibri"/>
            </a:endParaRPr>
          </a:p>
          <a:p>
            <a:pPr marL="43080">
              <a:lnSpc>
                <a:spcPts val="2572"/>
              </a:lnSpc>
              <a:buClr>
                <a:srgbClr val="AC1317"/>
              </a:buClr>
              <a:buSzPct val="151351"/>
              <a:tabLst>
                <a:tab pos="370330" algn="l"/>
              </a:tabLst>
            </a:pPr>
            <a:r>
              <a:rPr lang="en-US" sz="1900" spc="-5">
                <a:latin typeface="Calibri"/>
                <a:cs typeface="Calibri"/>
              </a:rPr>
              <a:t>	</a:t>
            </a:r>
            <a:r>
              <a:rPr sz="1900" spc="-5" smtClean="0">
                <a:latin typeface="Courier New"/>
                <a:cs typeface="Courier New"/>
              </a:rPr>
              <a:t>Inline</a:t>
            </a:r>
            <a:r>
              <a:rPr sz="1900" smtClean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style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&lt;p style=”padding: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20px”&gt;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Internal</a:t>
            </a:r>
            <a:r>
              <a:rPr sz="1900" spc="-11" dirty="0">
                <a:latin typeface="Courier New"/>
                <a:cs typeface="Courier New"/>
              </a:rPr>
              <a:t> CSS</a:t>
            </a:r>
            <a:endParaRPr sz="1900">
              <a:latin typeface="Courier New"/>
              <a:cs typeface="Courier New"/>
            </a:endParaRPr>
          </a:p>
          <a:p>
            <a:pPr marL="461020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p {padding: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20px}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250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2664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4-6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677038"/>
            <a:ext cx="10862732" cy="572827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internal.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2499"/>
              </a:spcBef>
            </a:pPr>
            <a:r>
              <a:rPr sz="1900" spc="-5" dirty="0">
                <a:latin typeface="Courier New"/>
                <a:cs typeface="Courier New"/>
              </a:rPr>
              <a:t>&lt;!DOCTYPE HTML&gt;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L="72251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1012736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&lt;title&gt;Font Gallery&lt;/title&gt;</a:t>
            </a:r>
            <a:endParaRPr sz="1900">
              <a:latin typeface="Courier New"/>
              <a:cs typeface="Courier New"/>
            </a:endParaRPr>
          </a:p>
          <a:p>
            <a:pPr marR="6354535" algn="ctr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&lt;style&gt;</a:t>
            </a:r>
            <a:endParaRPr sz="1900">
              <a:latin typeface="Courier New"/>
              <a:cs typeface="Courier New"/>
            </a:endParaRPr>
          </a:p>
          <a:p>
            <a:pPr marL="1449572"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p {padding: 20px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15784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&lt;/style&gt;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867628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R="6643996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&lt;p&gt;</a:t>
            </a:r>
            <a:endParaRPr sz="1900">
              <a:latin typeface="Courier New"/>
              <a:cs typeface="Courier New"/>
            </a:endParaRPr>
          </a:p>
          <a:p>
            <a:pPr marL="1638516" marR="6047" indent="-42323">
              <a:lnSpc>
                <a:spcPct val="102600"/>
              </a:lnSpc>
              <a:spcBef>
                <a:spcPts val="11"/>
              </a:spcBef>
            </a:pP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5" dirty="0">
                <a:latin typeface="Calibri"/>
                <a:cs typeface="Calibri"/>
              </a:rPr>
              <a:t>styles </a:t>
            </a:r>
            <a:r>
              <a:rPr sz="1900" spc="-11" dirty="0">
                <a:latin typeface="Calibri"/>
                <a:cs typeface="Calibri"/>
              </a:rPr>
              <a:t>properties </a:t>
            </a:r>
            <a:r>
              <a:rPr sz="1900" spc="-5" dirty="0">
                <a:latin typeface="Calibri"/>
                <a:cs typeface="Calibri"/>
              </a:rPr>
              <a:t>allow </a:t>
            </a:r>
            <a:r>
              <a:rPr sz="1900" spc="-19" dirty="0">
                <a:latin typeface="Calibri"/>
                <a:cs typeface="Calibri"/>
              </a:rPr>
              <a:t>you </a:t>
            </a:r>
            <a:r>
              <a:rPr sz="1900" spc="-11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specify 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19" dirty="0">
                <a:latin typeface="Calibri"/>
                <a:cs typeface="Calibri"/>
              </a:rPr>
              <a:t>for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1" dirty="0">
                <a:latin typeface="Calibri"/>
                <a:cs typeface="Calibri"/>
              </a:rPr>
              <a:t>text. They </a:t>
            </a:r>
            <a:r>
              <a:rPr sz="1900" spc="-5" dirty="0">
                <a:latin typeface="Calibri"/>
                <a:cs typeface="Calibri"/>
              </a:rPr>
              <a:t>allow </a:t>
            </a:r>
            <a:r>
              <a:rPr sz="1900" spc="-24" dirty="0">
                <a:latin typeface="Calibri"/>
                <a:cs typeface="Calibri"/>
              </a:rPr>
              <a:t>you  </a:t>
            </a:r>
            <a:r>
              <a:rPr sz="1900" spc="-11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change the </a:t>
            </a:r>
            <a:r>
              <a:rPr sz="1900" spc="-19" dirty="0">
                <a:latin typeface="Calibri"/>
                <a:cs typeface="Calibri"/>
              </a:rPr>
              <a:t>different font </a:t>
            </a:r>
            <a:r>
              <a:rPr sz="1900" spc="-5" dirty="0">
                <a:latin typeface="Calibri"/>
                <a:cs typeface="Calibri"/>
              </a:rPr>
              <a:t>attributes of the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such as </a:t>
            </a:r>
            <a:r>
              <a:rPr sz="1900" spc="-19" dirty="0">
                <a:latin typeface="Calibri"/>
                <a:cs typeface="Calibri"/>
              </a:rPr>
              <a:t>font, </a:t>
            </a:r>
            <a:r>
              <a:rPr sz="1900" spc="-11" dirty="0">
                <a:latin typeface="Calibri"/>
                <a:cs typeface="Calibri"/>
              </a:rPr>
              <a:t>size, </a:t>
            </a:r>
            <a:r>
              <a:rPr sz="1900" spc="-5" dirty="0">
                <a:latin typeface="Calibri"/>
                <a:cs typeface="Calibri"/>
              </a:rPr>
              <a:t>and style </a:t>
            </a:r>
            <a:r>
              <a:rPr sz="1900" spc="-11" dirty="0">
                <a:latin typeface="Calibri"/>
                <a:cs typeface="Calibri"/>
              </a:rPr>
              <a:t>of 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1" dirty="0">
                <a:latin typeface="Calibri"/>
                <a:cs typeface="Calibri"/>
              </a:rPr>
              <a:t>text.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9" dirty="0">
                <a:latin typeface="Calibri"/>
                <a:cs typeface="Calibri"/>
              </a:rPr>
              <a:t>browser </a:t>
            </a:r>
            <a:r>
              <a:rPr sz="1900" spc="-11" dirty="0">
                <a:latin typeface="Calibri"/>
                <a:cs typeface="Calibri"/>
              </a:rPr>
              <a:t>must support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 </a:t>
            </a:r>
            <a:r>
              <a:rPr sz="1900" spc="-5" dirty="0">
                <a:latin typeface="Calibri"/>
                <a:cs typeface="Calibri"/>
              </a:rPr>
              <a:t>specified </a:t>
            </a:r>
            <a:r>
              <a:rPr sz="1900" spc="-11" dirty="0">
                <a:latin typeface="Calibri"/>
                <a:cs typeface="Calibri"/>
              </a:rPr>
              <a:t>by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24" dirty="0">
                <a:latin typeface="Calibri"/>
                <a:cs typeface="Calibri"/>
              </a:rPr>
              <a:t>font</a:t>
            </a:r>
            <a:r>
              <a:rPr sz="1900" spc="214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properties.</a:t>
            </a:r>
            <a:endParaRPr sz="1900">
              <a:latin typeface="Calibri"/>
              <a:cs typeface="Calibri"/>
            </a:endParaRPr>
          </a:p>
          <a:p>
            <a:pPr marL="1638516">
              <a:spcBef>
                <a:spcPts val="49"/>
              </a:spcBef>
            </a:pPr>
            <a:r>
              <a:rPr sz="1900" spc="-5" dirty="0">
                <a:latin typeface="Calibri"/>
                <a:cs typeface="Calibri"/>
              </a:rPr>
              <a:t>Otherwise, it will </a:t>
            </a:r>
            <a:r>
              <a:rPr sz="1900" spc="-11" dirty="0">
                <a:latin typeface="Calibri"/>
                <a:cs typeface="Calibri"/>
              </a:rPr>
              <a:t>display </a:t>
            </a:r>
            <a:r>
              <a:rPr sz="1900" spc="-5" dirty="0">
                <a:latin typeface="Calibri"/>
                <a:cs typeface="Calibri"/>
              </a:rPr>
              <a:t>the </a:t>
            </a:r>
            <a:r>
              <a:rPr sz="1900" spc="-11" dirty="0">
                <a:latin typeface="Calibri"/>
                <a:cs typeface="Calibri"/>
              </a:rPr>
              <a:t>default </a:t>
            </a:r>
            <a:r>
              <a:rPr sz="1900" spc="-19" dirty="0">
                <a:latin typeface="Calibri"/>
                <a:cs typeface="Calibri"/>
              </a:rPr>
              <a:t>font, </a:t>
            </a:r>
            <a:r>
              <a:rPr sz="1900" spc="-5" dirty="0">
                <a:latin typeface="Calibri"/>
                <a:cs typeface="Calibri"/>
              </a:rPr>
              <a:t>which is </a:t>
            </a:r>
            <a:r>
              <a:rPr sz="1900" spc="-11" dirty="0">
                <a:latin typeface="Calibri"/>
                <a:cs typeface="Calibri"/>
              </a:rPr>
              <a:t>dependent </a:t>
            </a:r>
            <a:r>
              <a:rPr sz="1900" spc="-5" dirty="0">
                <a:latin typeface="Calibri"/>
                <a:cs typeface="Calibri"/>
              </a:rPr>
              <a:t>on the</a:t>
            </a:r>
            <a:r>
              <a:rPr sz="1900" spc="130" dirty="0">
                <a:latin typeface="Calibri"/>
                <a:cs typeface="Calibri"/>
              </a:rPr>
              <a:t> </a:t>
            </a:r>
            <a:r>
              <a:rPr sz="1900" spc="-41" dirty="0">
                <a:latin typeface="Calibri"/>
                <a:cs typeface="Calibri"/>
              </a:rPr>
              <a:t>browser.</a:t>
            </a:r>
            <a:endParaRPr sz="1900">
              <a:latin typeface="Calibri"/>
              <a:cs typeface="Calibri"/>
            </a:endParaRPr>
          </a:p>
          <a:p>
            <a:pPr marR="6498888" algn="ctr">
              <a:spcBef>
                <a:spcPts val="11"/>
              </a:spcBef>
            </a:pPr>
            <a:r>
              <a:rPr sz="1900" spc="-5" dirty="0">
                <a:latin typeface="Courier New"/>
                <a:cs typeface="Courier New"/>
              </a:rPr>
              <a:t>&lt;/p&gt;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243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5-6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11199" y="1371600"/>
            <a:ext cx="10672065" cy="220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38107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018" y="3810761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608" y="38328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0" y="3843911"/>
            <a:ext cx="10761744" cy="38459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56208" indent="-241091">
              <a:spcBef>
                <a:spcPts val="119"/>
              </a:spcBef>
              <a:buSzPct val="95000"/>
              <a:buFont typeface="Wingdings"/>
              <a:buChar char=""/>
              <a:tabLst>
                <a:tab pos="256962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Lề</a:t>
            </a:r>
            <a:r>
              <a:rPr sz="2400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11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Margin)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9787" y="4725418"/>
            <a:ext cx="10962640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39342" indent="-324225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39342" algn="l"/>
                <a:tab pos="340099" algn="l"/>
              </a:tabLst>
            </a:pPr>
            <a:r>
              <a:rPr spc="-5" dirty="0">
                <a:latin typeface="Calibri"/>
                <a:cs typeface="Calibri"/>
              </a:rPr>
              <a:t>Thuộc tính margin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5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thêm một khoảng </a:t>
            </a:r>
            <a:r>
              <a:rPr spc="-11" dirty="0">
                <a:latin typeface="Calibri"/>
                <a:cs typeface="Calibri"/>
              </a:rPr>
              <a:t>trắng </a:t>
            </a:r>
            <a:r>
              <a:rPr spc="-5" dirty="0">
                <a:latin typeface="Calibri"/>
                <a:cs typeface="Calibri"/>
              </a:rPr>
              <a:t>bao vòng quanh phần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3626" y="891921"/>
            <a:ext cx="11306261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 cho </a:t>
            </a:r>
            <a:r>
              <a:rPr spc="-11" dirty="0">
                <a:latin typeface="Calibri"/>
                <a:cs typeface="Calibri"/>
              </a:rPr>
              <a:t>thấy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spc="-5" dirty="0">
                <a:latin typeface="Calibri"/>
                <a:cs typeface="Calibri"/>
              </a:rPr>
              <a:t>quả 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11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-5" dirty="0">
                <a:latin typeface="Calibri"/>
                <a:cs typeface="Calibri"/>
              </a:rPr>
              <a:t>dụng thuộc tính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spc="-5" dirty="0">
                <a:latin typeface="Courier New"/>
                <a:cs typeface="Courier New"/>
              </a:rPr>
              <a:t>padding</a:t>
            </a:r>
            <a:r>
              <a:rPr spc="-5" dirty="0">
                <a:latin typeface="Times New Roman"/>
                <a:cs typeface="Times New Roman"/>
              </a:rPr>
              <a:t>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666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84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6" y="895159"/>
            <a:ext cx="9153312" cy="2708607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kiểu </a:t>
            </a:r>
            <a:r>
              <a:rPr sz="2400" spc="-5" dirty="0">
                <a:latin typeface="Calibri"/>
                <a:cs typeface="Calibri"/>
              </a:rPr>
              <a:t>text và</a:t>
            </a:r>
            <a:r>
              <a:rPr sz="2400" spc="-11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font.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</a:t>
            </a:r>
            <a:r>
              <a:rPr sz="2400" spc="5" dirty="0">
                <a:latin typeface="Calibri"/>
                <a:cs typeface="Calibri"/>
              </a:rPr>
              <a:t>inline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spans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paragraph indentation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ứng dụng của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border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căn lề </a:t>
            </a:r>
            <a:r>
              <a:rPr sz="2400" dirty="0">
                <a:latin typeface="Calibri"/>
                <a:cs typeface="Calibri"/>
              </a:rPr>
              <a:t>ngang </a:t>
            </a:r>
            <a:r>
              <a:rPr sz="2400" spc="11" dirty="0">
                <a:latin typeface="Calibri"/>
                <a:cs typeface="Calibri"/>
              </a:rPr>
              <a:t>cho</a:t>
            </a:r>
            <a:r>
              <a:rPr sz="2400" spc="-1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đoạn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khoảng </a:t>
            </a:r>
            <a:r>
              <a:rPr sz="2400" spc="5" dirty="0">
                <a:latin typeface="Calibri"/>
                <a:cs typeface="Calibri"/>
              </a:rPr>
              <a:t>cách </a:t>
            </a:r>
            <a:r>
              <a:rPr sz="2400" spc="11" dirty="0">
                <a:latin typeface="Calibri"/>
                <a:cs typeface="Calibri"/>
              </a:rPr>
              <a:t>giữa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dòng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đoạn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461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60931"/>
            <a:ext cx="80247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THỤT LỀ CHO ĐOẠN </a:t>
            </a:r>
            <a:r>
              <a:rPr lang="vi-VN" spc="-30" dirty="0"/>
              <a:t>VĂN </a:t>
            </a:r>
            <a:r>
              <a:rPr lang="vi-VN" spc="-5" dirty="0"/>
              <a:t>BẢN</a:t>
            </a:r>
            <a:r>
              <a:rPr lang="vi-VN" spc="-35" dirty="0"/>
              <a:t> </a:t>
            </a:r>
            <a:r>
              <a:rPr lang="vi-VN" spc="-5" dirty="0"/>
              <a:t>6-6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14400" y="3535680"/>
            <a:ext cx="10678160" cy="220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629" y="818324"/>
            <a:ext cx="10894059" cy="2635526"/>
          </a:xfrm>
          <a:prstGeom prst="rect">
            <a:avLst/>
          </a:prstGeom>
        </p:spPr>
        <p:txBody>
          <a:bodyPr vert="horz" wrap="square" lIns="0" tIns="100517" rIns="0" bIns="0" rtlCol="0">
            <a:spAutoFit/>
          </a:bodyPr>
          <a:lstStyle/>
          <a:p>
            <a:pPr marL="341610" indent="-326493">
              <a:spcBef>
                <a:spcPts val="7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Đoạn mã minh </a:t>
            </a:r>
            <a:r>
              <a:rPr dirty="0">
                <a:latin typeface="Calibri"/>
                <a:cs typeface="Calibri"/>
              </a:rPr>
              <a:t>họa bảng kiểu nội tuyến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thẻ &lt;p&gt;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 bên trong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(internal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689"/>
              </a:spcBef>
            </a:pPr>
            <a:r>
              <a:rPr dirty="0">
                <a:latin typeface="Calibri"/>
                <a:cs typeface="Calibri"/>
              </a:rPr>
              <a:t>CSS)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thuộc tính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226"/>
              </a:spcBef>
            </a:pPr>
            <a:r>
              <a:rPr sz="1900" spc="-5" dirty="0">
                <a:latin typeface="Courier New"/>
                <a:cs typeface="Courier New"/>
              </a:rPr>
              <a:t>Inline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style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&lt;p style=”margin: 20px”&gt;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Internal CSS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p {margin: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20px}</a:t>
            </a:r>
            <a:endParaRPr sz="1900">
              <a:latin typeface="Courier New"/>
              <a:cs typeface="Courier New"/>
            </a:endParaRPr>
          </a:p>
          <a:p>
            <a:pPr>
              <a:spcBef>
                <a:spcPts val="49"/>
              </a:spcBef>
            </a:pPr>
            <a:endParaRPr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4995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6093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30" dirty="0"/>
              <a:t> </a:t>
            </a:r>
            <a:r>
              <a:rPr lang="vi-VN" spc="-5" dirty="0"/>
              <a:t>1-7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87654"/>
            <a:ext cx="11026139" cy="1845024"/>
          </a:xfrm>
          <a:prstGeom prst="rect">
            <a:avLst/>
          </a:prstGeom>
        </p:spPr>
        <p:txBody>
          <a:bodyPr vert="horz" wrap="square" lIns="0" tIns="196500" rIns="0" bIns="0" rtlCol="0">
            <a:spAutoFit/>
          </a:bodyPr>
          <a:lstStyle/>
          <a:p>
            <a:pPr marL="341610" indent="-326493">
              <a:spcBef>
                <a:spcPts val="1546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11" dirty="0">
                <a:latin typeface="Calibri"/>
                <a:cs typeface="Calibri"/>
              </a:rPr>
              <a:t>Border </a:t>
            </a:r>
            <a:r>
              <a:rPr spc="-5" dirty="0">
                <a:latin typeface="Calibri"/>
                <a:cs typeface="Calibri"/>
              </a:rPr>
              <a:t>là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đường viền chữ </a:t>
            </a:r>
            <a:r>
              <a:rPr spc="-5" dirty="0">
                <a:latin typeface="Calibri"/>
                <a:cs typeface="Calibri"/>
              </a:rPr>
              <a:t>nhật bao </a:t>
            </a:r>
            <a:r>
              <a:rPr dirty="0">
                <a:latin typeface="Calibri"/>
                <a:cs typeface="Calibri"/>
              </a:rPr>
              <a:t>quanh một </a:t>
            </a:r>
            <a:r>
              <a:rPr spc="-5" dirty="0">
                <a:latin typeface="Calibri"/>
                <a:cs typeface="Calibri"/>
              </a:rPr>
              <a:t>phần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341610" marR="196500" indent="-326493">
              <a:spcBef>
                <a:spcPts val="1427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11" dirty="0">
                <a:latin typeface="Calibri"/>
                <a:cs typeface="Calibri"/>
              </a:rPr>
              <a:t>Border xuất </a:t>
            </a:r>
            <a:r>
              <a:rPr spc="-5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quanh một </a:t>
            </a:r>
            <a:r>
              <a:rPr spc="-11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spc="-5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 nhằm để nhấn mạnh </a:t>
            </a:r>
            <a:r>
              <a:rPr spc="-5" dirty="0">
                <a:latin typeface="Calibri"/>
                <a:cs typeface="Calibri"/>
              </a:rPr>
              <a:t>nội </a:t>
            </a:r>
            <a:r>
              <a:rPr dirty="0">
                <a:latin typeface="Calibri"/>
                <a:cs typeface="Calibri"/>
              </a:rPr>
              <a:t>dung bên  </a:t>
            </a:r>
            <a:r>
              <a:rPr spc="-11" dirty="0">
                <a:latin typeface="Calibri"/>
                <a:cs typeface="Calibri"/>
              </a:rPr>
              <a:t>trong </a:t>
            </a:r>
            <a:r>
              <a:rPr spc="-5" dirty="0">
                <a:latin typeface="Calibri"/>
                <a:cs typeface="Calibri"/>
              </a:rPr>
              <a:t>hộp </a:t>
            </a:r>
            <a:r>
              <a:rPr spc="-11" dirty="0">
                <a:latin typeface="Calibri"/>
                <a:cs typeface="Calibri"/>
              </a:rPr>
              <a:t>văn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spcBef>
                <a:spcPts val="1427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Các thuộc tính </a:t>
            </a:r>
            <a:r>
              <a:rPr spc="-11" dirty="0">
                <a:latin typeface="Calibri"/>
                <a:cs typeface="Calibri"/>
              </a:rPr>
              <a:t>border </a:t>
            </a:r>
            <a:r>
              <a:rPr spc="-5" dirty="0">
                <a:latin typeface="Calibri"/>
                <a:cs typeface="Calibri"/>
              </a:rPr>
              <a:t>của CSS chỉ </a:t>
            </a:r>
            <a:r>
              <a:rPr spc="-24" dirty="0">
                <a:latin typeface="Calibri"/>
                <a:cs typeface="Calibri"/>
              </a:rPr>
              <a:t>ra </a:t>
            </a:r>
            <a:r>
              <a:rPr spc="-5" dirty="0">
                <a:latin typeface="Calibri"/>
                <a:cs typeface="Calibri"/>
              </a:rPr>
              <a:t>kiểu nét, </a:t>
            </a:r>
            <a:r>
              <a:rPr dirty="0">
                <a:latin typeface="Calibri"/>
                <a:cs typeface="Calibri"/>
              </a:rPr>
              <a:t>màu </a:t>
            </a:r>
            <a:r>
              <a:rPr spc="-5" dirty="0">
                <a:latin typeface="Calibri"/>
                <a:cs typeface="Calibri"/>
              </a:rPr>
              <a:t>sắc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-5" dirty="0">
                <a:latin typeface="Calibri"/>
                <a:cs typeface="Calibri"/>
              </a:rPr>
              <a:t>kích </a:t>
            </a:r>
            <a:r>
              <a:rPr spc="-11" dirty="0">
                <a:latin typeface="Calibri"/>
                <a:cs typeface="Calibri"/>
              </a:rPr>
              <a:t>cỡ(độ </a:t>
            </a:r>
            <a:r>
              <a:rPr dirty="0">
                <a:latin typeface="Calibri"/>
                <a:cs typeface="Calibri"/>
              </a:rPr>
              <a:t>đậm) </a:t>
            </a:r>
            <a:r>
              <a:rPr spc="-5" dirty="0">
                <a:latin typeface="Calibri"/>
                <a:cs typeface="Calibri"/>
              </a:rPr>
              <a:t>của nét </a:t>
            </a:r>
            <a:r>
              <a:rPr spc="-11" dirty="0">
                <a:latin typeface="Calibri"/>
                <a:cs typeface="Calibri"/>
              </a:rPr>
              <a:t>cho  </a:t>
            </a:r>
            <a:r>
              <a:rPr dirty="0">
                <a:latin typeface="Calibri"/>
                <a:cs typeface="Calibri"/>
              </a:rPr>
              <a:t>đường viền.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427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11" dirty="0">
                <a:latin typeface="Calibri"/>
                <a:cs typeface="Calibri"/>
              </a:rPr>
              <a:t>đây </a:t>
            </a:r>
            <a:r>
              <a:rPr spc="-5" dirty="0">
                <a:latin typeface="Calibri"/>
                <a:cs typeface="Calibri"/>
              </a:rPr>
              <a:t>liệt </a:t>
            </a:r>
            <a:r>
              <a:rPr spc="-41" dirty="0">
                <a:latin typeface="Calibri"/>
                <a:cs typeface="Calibri"/>
              </a:rPr>
              <a:t>kê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thuộc tính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border-style: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441" y="3421379"/>
            <a:ext cx="11204448" cy="27294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989609"/>
              </p:ext>
            </p:extLst>
          </p:nvPr>
        </p:nvGraphicFramePr>
        <p:xfrm>
          <a:off x="609603" y="3429001"/>
          <a:ext cx="11176000" cy="2707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96641"/>
                <a:gridCol w="7579359"/>
              </a:tblGrid>
              <a:tr h="53339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1493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482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4935" marB="0">
                    <a:solidFill>
                      <a:srgbClr val="943735"/>
                    </a:solidFill>
                  </a:tcPr>
                </a:tc>
              </a:tr>
              <a:tr h="55753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border-left-style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trái.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border-right-style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18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phải.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F1DCDB"/>
                    </a:solidFill>
                  </a:tcPr>
                </a:tc>
              </a:tr>
              <a:tr h="4921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border-top-style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46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trên.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4614" marB="0">
                    <a:solidFill>
                      <a:srgbClr val="D6E3BC"/>
                    </a:solidFill>
                  </a:tcPr>
                </a:tc>
              </a:tr>
              <a:tr h="4921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border-bottom-style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46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18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dưới.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461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1666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4950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2-7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36116"/>
            <a:ext cx="11270151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</a:t>
            </a:r>
            <a:r>
              <a:rPr spc="-5" dirty="0">
                <a:latin typeface="Calibri"/>
                <a:cs typeface="Calibri"/>
              </a:rPr>
              <a:t>liệt </a:t>
            </a:r>
            <a:r>
              <a:rPr spc="-41" dirty="0">
                <a:latin typeface="Calibri"/>
                <a:cs typeface="Calibri"/>
              </a:rPr>
              <a:t>kê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giá trị </a:t>
            </a:r>
            <a:r>
              <a:rPr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thuộc tính</a:t>
            </a:r>
            <a:r>
              <a:rPr spc="18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1" y="1440181"/>
            <a:ext cx="11222735" cy="4988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85025"/>
              </p:ext>
            </p:extLst>
          </p:nvPr>
        </p:nvGraphicFramePr>
        <p:xfrm>
          <a:off x="711202" y="1356373"/>
          <a:ext cx="11175153" cy="4964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5468"/>
                <a:gridCol w="9769685"/>
              </a:tblGrid>
              <a:tr h="4432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solidFill>
                      <a:srgbClr val="943735"/>
                    </a:solidFill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dashed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đứt.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6680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dotted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3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chấm.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39" marB="0">
                    <a:solidFill>
                      <a:srgbClr val="F1DCDB"/>
                    </a:solidFill>
                  </a:tcPr>
                </a:tc>
              </a:tr>
              <a:tr h="4565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double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đôi.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solidFill>
                      <a:srgbClr val="D6E3BC"/>
                    </a:solidFill>
                  </a:tcPr>
                </a:tc>
              </a:tr>
              <a:tr h="5892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groove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28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18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grooved.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2876" marB="0">
                    <a:solidFill>
                      <a:srgbClr val="F1DCDB"/>
                    </a:solidFill>
                  </a:tcPr>
                </a:tc>
              </a:tr>
              <a:tr h="5924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inset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47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18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inset.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4780" marB="0">
                    <a:solidFill>
                      <a:srgbClr val="D6E3BC"/>
                    </a:solidFill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outset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652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18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outset.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6526" marB="0">
                    <a:solidFill>
                      <a:srgbClr val="F1DCDB"/>
                    </a:solidFill>
                  </a:tcPr>
                </a:tc>
              </a:tr>
              <a:tr h="6934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ridge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558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ridged.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95581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solid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66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liền.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53669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081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4950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3-7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52297"/>
            <a:ext cx="176699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2402" y="1219202"/>
            <a:ext cx="9196831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625" y="3600704"/>
            <a:ext cx="135720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13761" y="3821810"/>
            <a:ext cx="5019038" cy="2514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4489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3807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4-7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80390"/>
            <a:ext cx="1413932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7600" y="1575817"/>
            <a:ext cx="10058401" cy="93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125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4950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5-7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37261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19" y="822679"/>
            <a:ext cx="10929621" cy="1914802"/>
          </a:xfrm>
          <a:prstGeom prst="rect">
            <a:avLst/>
          </a:prstGeom>
        </p:spPr>
        <p:txBody>
          <a:bodyPr vert="horz" wrap="square" lIns="0" tIns="164004" rIns="0" bIns="0" rtlCol="0">
            <a:spAutoFit/>
          </a:bodyPr>
          <a:lstStyle/>
          <a:p>
            <a:pPr marL="332541" indent="-317424">
              <a:spcBef>
                <a:spcPts val="1291"/>
              </a:spcBef>
              <a:buFont typeface="Wingdings"/>
              <a:buChar char=""/>
              <a:tabLst>
                <a:tab pos="33329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2400" b="1" spc="-1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2400">
              <a:latin typeface="Times New Roman"/>
              <a:cs typeface="Times New Roman"/>
            </a:endParaRPr>
          </a:p>
          <a:p>
            <a:pPr marL="369573" marR="114122" indent="-326493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Để mã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-5" dirty="0">
                <a:latin typeface="Calibri"/>
                <a:cs typeface="Calibri"/>
              </a:rPr>
              <a:t>ngắn </a:t>
            </a:r>
            <a:r>
              <a:rPr dirty="0">
                <a:latin typeface="Calibri"/>
                <a:cs typeface="Calibri"/>
              </a:rPr>
              <a:t>gọn hơn, CSS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spc="5" dirty="0">
                <a:latin typeface="Calibri"/>
                <a:cs typeface="Calibri"/>
              </a:rPr>
              <a:t>để giảm độ </a:t>
            </a:r>
            <a:r>
              <a:rPr dirty="0">
                <a:latin typeface="Calibri"/>
                <a:cs typeface="Calibri"/>
              </a:rPr>
              <a:t>dài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của  mã.</a:t>
            </a:r>
            <a:endParaRPr>
              <a:latin typeface="Calibri"/>
              <a:cs typeface="Calibri"/>
            </a:endParaRPr>
          </a:p>
          <a:p>
            <a:pPr marL="369573" indent="-326493">
              <a:spcBef>
                <a:spcPts val="7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Thuộc tính viết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dùng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thiết lập kiểu nét </a:t>
            </a:r>
            <a:r>
              <a:rPr spc="5" dirty="0">
                <a:latin typeface="Calibri"/>
                <a:cs typeface="Calibri"/>
              </a:rPr>
              <a:t>của đường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border-style.</a:t>
            </a:r>
            <a:endParaRPr>
              <a:latin typeface="Calibri"/>
              <a:cs typeface="Calibri"/>
            </a:endParaRPr>
          </a:p>
          <a:p>
            <a:pPr marL="369573" indent="-326493">
              <a:spcBef>
                <a:spcPts val="7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Hình sau đây là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ví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927" y="3048001"/>
            <a:ext cx="10964672" cy="2947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555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4950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6-7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14402" y="1447802"/>
            <a:ext cx="10330688" cy="16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623" y="1012014"/>
            <a:ext cx="11071705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dirty="0">
                <a:latin typeface="Calibri"/>
                <a:cs typeface="Calibri"/>
              </a:rPr>
              <a:t>Đoạn mã </a:t>
            </a:r>
            <a:r>
              <a:rPr spc="-5" dirty="0">
                <a:latin typeface="Calibri"/>
                <a:cs typeface="Calibri"/>
              </a:rPr>
              <a:t>CSS </a:t>
            </a:r>
            <a:r>
              <a:rPr dirty="0">
                <a:latin typeface="Calibri"/>
                <a:cs typeface="Calibri"/>
              </a:rPr>
              <a:t>minh </a:t>
            </a:r>
            <a:r>
              <a:rPr spc="-5" dirty="0">
                <a:latin typeface="Calibri"/>
                <a:cs typeface="Calibri"/>
              </a:rPr>
              <a:t>họa sử 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 viết </a:t>
            </a:r>
            <a:r>
              <a:rPr spc="-19" dirty="0">
                <a:latin typeface="Calibri"/>
                <a:cs typeface="Calibri"/>
              </a:rPr>
              <a:t>tắt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627" y="3290860"/>
            <a:ext cx="6734386" cy="2994336"/>
          </a:xfrm>
          <a:prstGeom prst="rect">
            <a:avLst/>
          </a:prstGeom>
        </p:spPr>
        <p:txBody>
          <a:bodyPr vert="horz" wrap="square" lIns="0" tIns="213885" rIns="0" bIns="0" rtlCol="0">
            <a:spAutoFit/>
          </a:bodyPr>
          <a:lstStyle/>
          <a:p>
            <a:pPr marL="341610" indent="-326493">
              <a:spcBef>
                <a:spcPts val="1685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2400" b="1" spc="-5" dirty="0">
                <a:latin typeface="Calibri"/>
                <a:cs typeface="Calibri"/>
              </a:rPr>
              <a:t>Giải </a:t>
            </a:r>
            <a:r>
              <a:rPr sz="2400" b="1" dirty="0">
                <a:latin typeface="Calibri"/>
                <a:cs typeface="Calibri"/>
              </a:rPr>
              <a:t>thích đoạn</a:t>
            </a:r>
            <a:r>
              <a:rPr sz="2400" b="1" spc="-54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mã</a:t>
            </a:r>
            <a:endParaRPr sz="2400">
              <a:latin typeface="Calibri"/>
              <a:cs typeface="Calibri"/>
            </a:endParaRPr>
          </a:p>
          <a:p>
            <a:pPr marL="432303">
              <a:spcBef>
                <a:spcPts val="1405"/>
              </a:spcBef>
            </a:pPr>
            <a:r>
              <a:rPr spc="-11" dirty="0">
                <a:latin typeface="Calibri"/>
                <a:cs typeface="Calibri"/>
              </a:rPr>
              <a:t>border-style: groove </a:t>
            </a:r>
            <a:r>
              <a:rPr spc="-5" dirty="0">
                <a:latin typeface="Calibri"/>
                <a:cs typeface="Calibri"/>
              </a:rPr>
              <a:t>inset outset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dashed;</a:t>
            </a:r>
            <a:endParaRPr>
              <a:latin typeface="Calibri"/>
              <a:cs typeface="Calibri"/>
            </a:endParaRPr>
          </a:p>
          <a:p>
            <a:pPr marL="795072" lvl="1" indent="-326493">
              <a:spcBef>
                <a:spcPts val="874"/>
              </a:spcBef>
              <a:buClr>
                <a:srgbClr val="AC1317"/>
              </a:buClr>
              <a:buFont typeface="Arial"/>
              <a:buChar char="•"/>
              <a:tabLst>
                <a:tab pos="795072" algn="l"/>
                <a:tab pos="795829" algn="l"/>
              </a:tabLst>
            </a:pPr>
            <a:r>
              <a:rPr dirty="0">
                <a:latin typeface="Calibri"/>
                <a:cs typeface="Calibri"/>
              </a:rPr>
              <a:t>Áp </a:t>
            </a:r>
            <a:r>
              <a:rPr spc="-5" dirty="0">
                <a:latin typeface="Calibri"/>
                <a:cs typeface="Calibri"/>
              </a:rPr>
              <a:t>dụng kiểu nét </a:t>
            </a:r>
            <a:r>
              <a:rPr dirty="0">
                <a:latin typeface="Calibri"/>
                <a:cs typeface="Calibri"/>
              </a:rPr>
              <a:t>3D </a:t>
            </a:r>
            <a:r>
              <a:rPr spc="-5" dirty="0">
                <a:latin typeface="Calibri"/>
                <a:cs typeface="Calibri"/>
              </a:rPr>
              <a:t>cho đường </a:t>
            </a:r>
            <a:r>
              <a:rPr dirty="0">
                <a:latin typeface="Calibri"/>
                <a:cs typeface="Calibri"/>
              </a:rPr>
              <a:t>viền, </a:t>
            </a:r>
            <a:r>
              <a:rPr spc="-11" dirty="0">
                <a:latin typeface="Calibri"/>
                <a:cs typeface="Calibri"/>
              </a:rPr>
              <a:t>trong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đó:</a:t>
            </a:r>
            <a:endParaRPr>
              <a:latin typeface="Calibri"/>
              <a:cs typeface="Calibri"/>
            </a:endParaRPr>
          </a:p>
          <a:p>
            <a:pPr marL="1339229" lvl="2" indent="-326493">
              <a:spcBef>
                <a:spcPts val="762"/>
              </a:spcBef>
              <a:buClr>
                <a:srgbClr val="AC1317"/>
              </a:buClr>
              <a:buFont typeface="Arial"/>
              <a:buChar char="•"/>
              <a:tabLst>
                <a:tab pos="1339229" algn="l"/>
                <a:tab pos="1339986" algn="l"/>
              </a:tabLst>
            </a:pPr>
            <a:r>
              <a:rPr spc="-5" dirty="0">
                <a:latin typeface="Calibri"/>
                <a:cs typeface="Calibri"/>
              </a:rPr>
              <a:t>Cạnh </a:t>
            </a:r>
            <a:r>
              <a:rPr spc="-11" dirty="0">
                <a:latin typeface="Calibri"/>
                <a:cs typeface="Calibri"/>
              </a:rPr>
              <a:t>trên có </a:t>
            </a:r>
            <a:r>
              <a:rPr spc="-5" dirty="0">
                <a:latin typeface="Calibri"/>
                <a:cs typeface="Calibri"/>
              </a:rPr>
              <a:t>kiểu nét là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grooved.</a:t>
            </a:r>
            <a:endParaRPr>
              <a:latin typeface="Calibri"/>
              <a:cs typeface="Calibri"/>
            </a:endParaRPr>
          </a:p>
          <a:p>
            <a:pPr marL="1339229" lvl="2" indent="-326493">
              <a:spcBef>
                <a:spcPts val="773"/>
              </a:spcBef>
              <a:buClr>
                <a:srgbClr val="AC1317"/>
              </a:buClr>
              <a:buFont typeface="Arial"/>
              <a:buChar char="•"/>
              <a:tabLst>
                <a:tab pos="1339229" algn="l"/>
                <a:tab pos="1339986" algn="l"/>
              </a:tabLst>
            </a:pPr>
            <a:r>
              <a:rPr spc="-5" dirty="0">
                <a:latin typeface="Calibri"/>
                <a:cs typeface="Calibri"/>
              </a:rPr>
              <a:t>Cạnh phải </a:t>
            </a:r>
            <a:r>
              <a:rPr spc="-11" dirty="0">
                <a:latin typeface="Calibri"/>
                <a:cs typeface="Calibri"/>
              </a:rPr>
              <a:t>có </a:t>
            </a:r>
            <a:r>
              <a:rPr spc="-5" dirty="0">
                <a:latin typeface="Calibri"/>
                <a:cs typeface="Calibri"/>
              </a:rPr>
              <a:t>kiểu nét là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inset.</a:t>
            </a:r>
            <a:endParaRPr>
              <a:latin typeface="Calibri"/>
              <a:cs typeface="Calibri"/>
            </a:endParaRPr>
          </a:p>
          <a:p>
            <a:pPr marL="1339229" lvl="2" indent="-326493">
              <a:spcBef>
                <a:spcPts val="757"/>
              </a:spcBef>
              <a:buClr>
                <a:srgbClr val="AC1317"/>
              </a:buClr>
              <a:buFont typeface="Arial"/>
              <a:buChar char="•"/>
              <a:tabLst>
                <a:tab pos="1339229" algn="l"/>
                <a:tab pos="1339986" algn="l"/>
              </a:tabLst>
            </a:pPr>
            <a:r>
              <a:rPr spc="-5" dirty="0">
                <a:latin typeface="Calibri"/>
                <a:cs typeface="Calibri"/>
              </a:rPr>
              <a:t>Cạnh dưới </a:t>
            </a:r>
            <a:r>
              <a:rPr spc="-11" dirty="0">
                <a:latin typeface="Calibri"/>
                <a:cs typeface="Calibri"/>
              </a:rPr>
              <a:t>có </a:t>
            </a:r>
            <a:r>
              <a:rPr spc="-5" dirty="0">
                <a:latin typeface="Calibri"/>
                <a:cs typeface="Calibri"/>
              </a:rPr>
              <a:t>kiểu nét là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outset.</a:t>
            </a:r>
            <a:endParaRPr>
              <a:latin typeface="Calibri"/>
              <a:cs typeface="Calibri"/>
            </a:endParaRPr>
          </a:p>
          <a:p>
            <a:pPr marL="1339229" lvl="2" indent="-326493">
              <a:spcBef>
                <a:spcPts val="757"/>
              </a:spcBef>
              <a:buClr>
                <a:srgbClr val="AC1317"/>
              </a:buClr>
              <a:buFont typeface="Arial"/>
              <a:buChar char="•"/>
              <a:tabLst>
                <a:tab pos="1339229" algn="l"/>
                <a:tab pos="1339986" algn="l"/>
              </a:tabLst>
            </a:pPr>
            <a:r>
              <a:rPr spc="-5" dirty="0">
                <a:latin typeface="Calibri"/>
                <a:cs typeface="Calibri"/>
              </a:rPr>
              <a:t>Cạnh </a:t>
            </a:r>
            <a:r>
              <a:rPr spc="-19" dirty="0">
                <a:latin typeface="Calibri"/>
                <a:cs typeface="Calibri"/>
              </a:rPr>
              <a:t>trái </a:t>
            </a:r>
            <a:r>
              <a:rPr spc="-11" dirty="0">
                <a:latin typeface="Calibri"/>
                <a:cs typeface="Calibri"/>
              </a:rPr>
              <a:t>có </a:t>
            </a:r>
            <a:r>
              <a:rPr spc="-5" dirty="0">
                <a:latin typeface="Calibri"/>
                <a:cs typeface="Calibri"/>
              </a:rPr>
              <a:t>kiểu nét là dashed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6168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8" y="38071"/>
            <a:ext cx="751924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KIỂU VIỀN </a:t>
            </a:r>
            <a:r>
              <a:rPr lang="vi-VN" spc="-19" dirty="0"/>
              <a:t>(BORDER </a:t>
            </a:r>
            <a:r>
              <a:rPr lang="vi-VN" spc="-5" dirty="0"/>
              <a:t>STYLE)</a:t>
            </a:r>
            <a:r>
              <a:rPr lang="vi-VN" spc="-71" dirty="0"/>
              <a:t> </a:t>
            </a:r>
            <a:r>
              <a:rPr lang="vi-VN" dirty="0"/>
              <a:t>7-7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28801" y="1295401"/>
            <a:ext cx="6161025" cy="5029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58427" y="936116"/>
            <a:ext cx="1053234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1610" algn="l"/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minh </a:t>
            </a:r>
            <a:r>
              <a:rPr spc="-5" dirty="0">
                <a:latin typeface="Calibri"/>
                <a:cs typeface="Calibri"/>
              </a:rPr>
              <a:t>họa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spc="-5" dirty="0">
                <a:latin typeface="Calibri"/>
                <a:cs typeface="Calibri"/>
              </a:rPr>
              <a:t>quả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-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 </a:t>
            </a:r>
            <a:r>
              <a:rPr spc="-19" dirty="0">
                <a:latin typeface="Calibri"/>
                <a:cs typeface="Calibri"/>
              </a:rPr>
              <a:t>tắt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6676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38071"/>
            <a:ext cx="766318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</a:t>
            </a:r>
            <a:r>
              <a:rPr lang="vi-VN" spc="-19" dirty="0"/>
              <a:t>BORDER </a:t>
            </a:r>
            <a:r>
              <a:rPr lang="vi-VN" spc="-5" dirty="0"/>
              <a:t>COLOR</a:t>
            </a:r>
            <a:r>
              <a:rPr lang="vi-VN" spc="-24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09043" y="2583180"/>
            <a:ext cx="9680446" cy="30297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337303"/>
              </p:ext>
            </p:extLst>
          </p:nvPr>
        </p:nvGraphicFramePr>
        <p:xfrm>
          <a:off x="1219201" y="2590800"/>
          <a:ext cx="9651998" cy="3272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0965"/>
                <a:gridCol w="6151033"/>
              </a:tblGrid>
              <a:tr h="56896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border-bottom-color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13995" marR="85725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vi-VN" sz="1600" spc="-5" dirty="0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vi-VN" sz="1600" spc="-5" baseline="0" dirty="0" smtClean="0">
                          <a:latin typeface="Arial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1600" b="1" spc="-5" baseline="0" dirty="0" smtClean="0">
                          <a:latin typeface="Arial"/>
                          <a:cs typeface="Arial"/>
                        </a:rPr>
                        <a:t>dưới cùng</a:t>
                      </a:r>
                      <a:r>
                        <a:rPr sz="1600" spc="-15" dirty="0" smtClean="0">
                          <a:latin typeface="Arial"/>
                          <a:cs typeface="Arial"/>
                        </a:rPr>
                        <a:t>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solidFill>
                      <a:srgbClr val="D6E3BC"/>
                    </a:solidFill>
                  </a:tcPr>
                </a:tc>
              </a:tr>
              <a:tr h="6203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border-left-color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16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16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1600" b="1" spc="-5" baseline="0" dirty="0" smtClean="0">
                          <a:latin typeface="+mn-lt"/>
                          <a:cs typeface="Arial"/>
                        </a:rPr>
                        <a:t>bên trái</a:t>
                      </a:r>
                      <a:r>
                        <a:rPr sz="1600" spc="-20" dirty="0" smtClean="0">
                          <a:latin typeface="Arial"/>
                          <a:cs typeface="Arial"/>
                        </a:rPr>
                        <a:t>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solidFill>
                      <a:srgbClr val="F1DCDB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border-right-color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16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16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1600" b="1" spc="-5" baseline="0" dirty="0" smtClean="0">
                          <a:latin typeface="+mn-lt"/>
                          <a:cs typeface="Arial"/>
                        </a:rPr>
                        <a:t>b</a:t>
                      </a:r>
                      <a:r>
                        <a:rPr lang="en-US" sz="1600" b="1" spc="-5" baseline="0" dirty="0" err="1" smtClean="0">
                          <a:latin typeface="+mn-lt"/>
                          <a:cs typeface="Arial"/>
                        </a:rPr>
                        <a:t>ên</a:t>
                      </a:r>
                      <a:r>
                        <a:rPr lang="en-US" sz="1600" b="1" spc="-5" baseline="0" dirty="0" smtClean="0"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1600" b="1" spc="-5" baseline="0" dirty="0" err="1" smtClean="0">
                          <a:latin typeface="+mn-lt"/>
                          <a:cs typeface="Arial"/>
                        </a:rPr>
                        <a:t>phải</a:t>
                      </a:r>
                      <a:r>
                        <a:rPr lang="en-US" sz="1600" spc="-20" dirty="0" smtClean="0">
                          <a:latin typeface="+mn-lt"/>
                          <a:cs typeface="Arial"/>
                        </a:rPr>
                        <a:t>.</a:t>
                      </a:r>
                      <a:endParaRPr lang="en-US" sz="1600" dirty="0">
                        <a:latin typeface="+mn-lt"/>
                        <a:cs typeface="Arial"/>
                      </a:endParaRPr>
                    </a:p>
                  </a:txBody>
                  <a:tcPr marL="0" marR="0" marT="161290" marB="0">
                    <a:solidFill>
                      <a:srgbClr val="D6E3BC"/>
                    </a:solidFill>
                  </a:tcPr>
                </a:tc>
              </a:tr>
              <a:tr h="62030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border-top-color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16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16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1600" b="1" spc="-5" baseline="0" dirty="0" smtClean="0">
                          <a:latin typeface="+mn-lt"/>
                          <a:cs typeface="Arial"/>
                        </a:rPr>
                        <a:t>trên cùng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  <p:sp>
        <p:nvSpPr>
          <p:cNvPr id="6" name="TextBox 5"/>
          <p:cNvSpPr txBox="1"/>
          <p:nvPr/>
        </p:nvSpPr>
        <p:spPr>
          <a:xfrm>
            <a:off x="986009" y="868679"/>
            <a:ext cx="10286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 Thuộc tính border-color trong CSS áp dụng màu cho tất cả bốn đường viền.</a:t>
            </a:r>
          </a:p>
          <a:p>
            <a:r>
              <a:rPr lang="en-US" smtClean="0"/>
              <a:t>-  Có thể áp dụng bốn màu sắc khác nhau cho bốn đường viền</a:t>
            </a:r>
          </a:p>
          <a:p>
            <a:r>
              <a:rPr lang="en-US" smtClean="0"/>
              <a:t>-  Có các thuộc tính màu sắc đường viền khác, cho phép người dùng chỉ định màu riêng của đường viền trái,</a:t>
            </a:r>
          </a:p>
          <a:p>
            <a:r>
              <a:rPr lang="en-US" smtClean="0"/>
              <a:t>phải , trên,  dưới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55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COLOR</a:t>
            </a:r>
            <a:r>
              <a:rPr lang="vi-VN" spc="-41" dirty="0"/>
              <a:t> </a:t>
            </a:r>
            <a:r>
              <a:rPr lang="vi-VN" spc="-11" dirty="0"/>
              <a:t>2-6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90395"/>
            <a:ext cx="10747588" cy="1193847"/>
          </a:xfrm>
          <a:prstGeom prst="rect">
            <a:avLst/>
          </a:prstGeom>
        </p:spPr>
        <p:txBody>
          <a:bodyPr vert="horz" wrap="square" lIns="0" tIns="39301" rIns="0" bIns="0" rtlCol="0">
            <a:spAutoFit/>
          </a:bodyPr>
          <a:lstStyle/>
          <a:p>
            <a:pPr marL="341610" marR="6047" indent="-326493">
              <a:lnSpc>
                <a:spcPts val="2548"/>
              </a:lnSpc>
              <a:spcBef>
                <a:spcPts val="162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lang="vi-VN" dirty="0" smtClean="0"/>
              <a:t>Thuộc tính </a:t>
            </a:r>
            <a:r>
              <a:rPr spc="5" dirty="0">
                <a:latin typeface="Courier New"/>
                <a:cs typeface="Courier New"/>
              </a:rPr>
              <a:t>border-color</a:t>
            </a:r>
            <a:r>
              <a:rPr spc="-928" dirty="0">
                <a:latin typeface="Courier New"/>
                <a:cs typeface="Courier New"/>
              </a:rPr>
              <a:t> </a:t>
            </a:r>
            <a:r>
              <a:rPr lang="vi-VN" dirty="0"/>
              <a:t>chấp nhận các giá trị màu khác nhau để xác định màu sắc khác nhau được áp dụng cho các đường viền</a:t>
            </a:r>
            <a:r>
              <a:rPr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387"/>
              </a:lnSpc>
              <a:spcBef>
                <a:spcPts val="162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lang="vi-VN" dirty="0"/>
              <a:t>Bảng sau liệt kê các giá trị của các thuộc tính màu đường </a:t>
            </a:r>
            <a:r>
              <a:rPr lang="vi-VN" dirty="0" smtClean="0"/>
              <a:t>viền khác </a:t>
            </a:r>
            <a:r>
              <a:rPr lang="vi-VN" dirty="0"/>
              <a:t>nhau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43950"/>
              </p:ext>
            </p:extLst>
          </p:nvPr>
        </p:nvGraphicFramePr>
        <p:xfrm>
          <a:off x="653625" y="2746046"/>
          <a:ext cx="10909643" cy="25590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7811"/>
                <a:gridCol w="8391832"/>
              </a:tblGrid>
              <a:tr h="56832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11372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color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330200">
                        <a:lnSpc>
                          <a:spcPct val="100899"/>
                        </a:lnSpc>
                        <a:spcBef>
                          <a:spcPts val="1350"/>
                        </a:spcBef>
                      </a:pPr>
                      <a:r>
                        <a:rPr lang="vi-VN" sz="1800" spc="0" dirty="0" smtClean="0">
                          <a:latin typeface="Arial"/>
                          <a:cs typeface="Arial"/>
                        </a:rPr>
                        <a:t>Được</a:t>
                      </a:r>
                      <a:r>
                        <a:rPr lang="vi-VN" sz="1800" spc="0" baseline="0" dirty="0" smtClean="0">
                          <a:latin typeface="Arial"/>
                          <a:cs typeface="Arial"/>
                        </a:rPr>
                        <a:t> sử dụng để xác định màu sắc  được áp dụng cho đường viền bằng cách sử dụng giá trị RGB, hexadecimal hoặc tên màu của chính nó</a:t>
                      </a:r>
                      <a:r>
                        <a:rPr sz="1800" spc="0" dirty="0" smtClean="0"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1451" marB="0">
                    <a:solidFill>
                      <a:srgbClr val="D6E3BC"/>
                    </a:solidFill>
                  </a:tcPr>
                </a:tc>
              </a:tr>
              <a:tr h="8534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transparent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lang="vi-VN" sz="1800" spc="0" dirty="0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vi-VN" sz="1800" spc="0" baseline="0" dirty="0" smtClean="0">
                          <a:latin typeface="Arial"/>
                          <a:cs typeface="Arial"/>
                        </a:rPr>
                        <a:t> dụng để xác định màu đường viền là trong suốt</a:t>
                      </a:r>
                      <a:r>
                        <a:rPr sz="1800" spc="0" dirty="0" smtClean="0">
                          <a:latin typeface="Arial"/>
                          <a:cs typeface="Arial"/>
                        </a:rPr>
                        <a:t>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7399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205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38071"/>
            <a:ext cx="57124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KIỂU </a:t>
            </a:r>
            <a:r>
              <a:rPr lang="fr-FR" spc="-130" dirty="0"/>
              <a:t>TEXT </a:t>
            </a:r>
            <a:r>
              <a:rPr lang="fr-FR" spc="-49" dirty="0"/>
              <a:t>VÀ </a:t>
            </a:r>
            <a:r>
              <a:rPr lang="fr-FR" spc="-35" dirty="0"/>
              <a:t>FONT</a:t>
            </a:r>
            <a:r>
              <a:rPr lang="fr-FR" spc="119" dirty="0"/>
              <a:t> </a:t>
            </a:r>
            <a:r>
              <a:rPr lang="fr-FR" spc="-5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7" y="891617"/>
            <a:ext cx="220134" cy="78470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963"/>
              </a:lnSpc>
              <a:spcBef>
                <a:spcPts val="119"/>
              </a:spcBef>
            </a:pPr>
            <a:r>
              <a:rPr sz="30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3000">
              <a:latin typeface="Wingdings"/>
              <a:cs typeface="Wingdings"/>
            </a:endParaRPr>
          </a:p>
          <a:p>
            <a:pPr marL="15114">
              <a:lnSpc>
                <a:spcPts val="2963"/>
              </a:lnSpc>
            </a:pPr>
            <a:r>
              <a:rPr sz="30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30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388" y="879462"/>
            <a:ext cx="10635826" cy="97938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>
              <a:lnSpc>
                <a:spcPct val="109500"/>
              </a:lnSpc>
              <a:spcBef>
                <a:spcPts val="114"/>
              </a:spcBef>
            </a:pPr>
            <a:r>
              <a:rPr sz="1900" spc="-5" dirty="0">
                <a:latin typeface="Calibri"/>
                <a:cs typeface="Calibri"/>
              </a:rPr>
              <a:t>Các thuộc tính </a:t>
            </a:r>
            <a:r>
              <a:rPr sz="1900" spc="-19" dirty="0">
                <a:latin typeface="Calibri"/>
                <a:cs typeface="Calibri"/>
              </a:rPr>
              <a:t>văn </a:t>
            </a:r>
            <a:r>
              <a:rPr sz="1900" spc="-5" dirty="0">
                <a:latin typeface="Calibri"/>
                <a:cs typeface="Calibri"/>
              </a:rPr>
              <a:t>bản </a:t>
            </a:r>
            <a:r>
              <a:rPr sz="1900" spc="-19" dirty="0">
                <a:latin typeface="Calibri"/>
                <a:cs typeface="Calibri"/>
              </a:rPr>
              <a:t>xác </a:t>
            </a:r>
            <a:r>
              <a:rPr sz="1900" spc="-5" dirty="0">
                <a:latin typeface="Calibri"/>
                <a:cs typeface="Calibri"/>
              </a:rPr>
              <a:t>định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điều khiển sự </a:t>
            </a:r>
            <a:r>
              <a:rPr sz="1900" spc="-11" dirty="0">
                <a:latin typeface="Calibri"/>
                <a:cs typeface="Calibri"/>
              </a:rPr>
              <a:t>xuất </a:t>
            </a:r>
            <a:r>
              <a:rPr sz="1900" spc="-5" dirty="0">
                <a:latin typeface="Calibri"/>
                <a:cs typeface="Calibri"/>
              </a:rPr>
              <a:t>hiện của </a:t>
            </a:r>
            <a:r>
              <a:rPr sz="1900" spc="-11" dirty="0">
                <a:latin typeface="Calibri"/>
                <a:cs typeface="Calibri"/>
              </a:rPr>
              <a:t>các </a:t>
            </a:r>
            <a:r>
              <a:rPr sz="1900" spc="-19" dirty="0">
                <a:latin typeface="Calibri"/>
                <a:cs typeface="Calibri"/>
              </a:rPr>
              <a:t>văn </a:t>
            </a:r>
            <a:r>
              <a:rPr sz="1900" spc="-5" dirty="0">
                <a:latin typeface="Calibri"/>
                <a:cs typeface="Calibri"/>
              </a:rPr>
              <a:t>bản </a:t>
            </a:r>
            <a:r>
              <a:rPr sz="1900" spc="-11" dirty="0">
                <a:latin typeface="Calibri"/>
                <a:cs typeface="Calibri"/>
              </a:rPr>
              <a:t>trong </a:t>
            </a:r>
            <a:r>
              <a:rPr sz="1900" spc="-5" dirty="0">
                <a:latin typeface="Calibri"/>
                <a:cs typeface="Calibri"/>
              </a:rPr>
              <a:t>một </a:t>
            </a:r>
            <a:r>
              <a:rPr sz="1900" spc="-19" dirty="0">
                <a:latin typeface="Calibri"/>
                <a:cs typeface="Calibri"/>
              </a:rPr>
              <a:t>trang </a:t>
            </a:r>
            <a:r>
              <a:rPr sz="1900" spc="-5" dirty="0">
                <a:latin typeface="Calibri"/>
                <a:cs typeface="Calibri"/>
              </a:rPr>
              <a:t>web.  Một người sử dụng </a:t>
            </a:r>
            <a:r>
              <a:rPr sz="1900" spc="-19" dirty="0">
                <a:latin typeface="Calibri"/>
                <a:cs typeface="Calibri"/>
              </a:rPr>
              <a:t>có </a:t>
            </a:r>
            <a:r>
              <a:rPr sz="1900" spc="-5" dirty="0">
                <a:latin typeface="Calibri"/>
                <a:cs typeface="Calibri"/>
              </a:rPr>
              <a:t>thể </a:t>
            </a:r>
            <a:r>
              <a:rPr sz="1900" spc="-11" dirty="0">
                <a:latin typeface="Calibri"/>
                <a:cs typeface="Calibri"/>
              </a:rPr>
              <a:t>thay </a:t>
            </a:r>
            <a:r>
              <a:rPr sz="1900" spc="-5" dirty="0">
                <a:latin typeface="Calibri"/>
                <a:cs typeface="Calibri"/>
              </a:rPr>
              <a:t>đổi màu sắc </a:t>
            </a:r>
            <a:r>
              <a:rPr sz="1900" spc="-11" dirty="0">
                <a:latin typeface="Calibri"/>
                <a:cs typeface="Calibri"/>
              </a:rPr>
              <a:t>của </a:t>
            </a:r>
            <a:r>
              <a:rPr sz="1900" spc="-5" dirty="0">
                <a:latin typeface="Calibri"/>
                <a:cs typeface="Calibri"/>
              </a:rPr>
              <a:t>một </a:t>
            </a:r>
            <a:r>
              <a:rPr sz="1900" spc="-19" dirty="0">
                <a:latin typeface="Calibri"/>
                <a:cs typeface="Calibri"/>
              </a:rPr>
              <a:t>văn </a:t>
            </a:r>
            <a:r>
              <a:rPr sz="1900" spc="-5" dirty="0">
                <a:latin typeface="Calibri"/>
                <a:cs typeface="Calibri"/>
              </a:rPr>
              <a:t>bản, </a:t>
            </a:r>
            <a:r>
              <a:rPr sz="1900" spc="-11" dirty="0">
                <a:latin typeface="Calibri"/>
                <a:cs typeface="Calibri"/>
              </a:rPr>
              <a:t>tăng </a:t>
            </a:r>
            <a:r>
              <a:rPr sz="1900" spc="-5" dirty="0">
                <a:latin typeface="Calibri"/>
                <a:cs typeface="Calibri"/>
              </a:rPr>
              <a:t>hoặc giảm </a:t>
            </a:r>
            <a:r>
              <a:rPr sz="1900" spc="-11" dirty="0">
                <a:latin typeface="Calibri"/>
                <a:cs typeface="Calibri"/>
              </a:rPr>
              <a:t>khoảng cách </a:t>
            </a:r>
            <a:r>
              <a:rPr sz="1900" spc="-5" dirty="0">
                <a:latin typeface="Calibri"/>
                <a:cs typeface="Calibri"/>
              </a:rPr>
              <a:t>giữa  </a:t>
            </a:r>
            <a:r>
              <a:rPr sz="1900" spc="-11" dirty="0">
                <a:latin typeface="Calibri"/>
                <a:cs typeface="Calibri"/>
              </a:rPr>
              <a:t>các ký </a:t>
            </a:r>
            <a:r>
              <a:rPr sz="1900" spc="-5" dirty="0">
                <a:latin typeface="Calibri"/>
                <a:cs typeface="Calibri"/>
              </a:rPr>
              <a:t>tự, </a:t>
            </a:r>
            <a:r>
              <a:rPr sz="1900" spc="-11" dirty="0">
                <a:latin typeface="Calibri"/>
                <a:cs typeface="Calibri"/>
              </a:rPr>
              <a:t>căn </a:t>
            </a:r>
            <a:r>
              <a:rPr sz="1900" spc="-5" dirty="0">
                <a:latin typeface="Calibri"/>
                <a:cs typeface="Calibri"/>
              </a:rPr>
              <a:t>chỉnh một </a:t>
            </a:r>
            <a:r>
              <a:rPr sz="1900" spc="-19" dirty="0">
                <a:latin typeface="Calibri"/>
                <a:cs typeface="Calibri"/>
              </a:rPr>
              <a:t>văn </a:t>
            </a:r>
            <a:r>
              <a:rPr sz="1900" spc="-5" dirty="0">
                <a:latin typeface="Calibri"/>
                <a:cs typeface="Calibri"/>
              </a:rPr>
              <a:t>bản, </a:t>
            </a:r>
            <a:r>
              <a:rPr sz="1900" spc="-19" dirty="0">
                <a:latin typeface="Calibri"/>
                <a:cs typeface="Calibri"/>
              </a:rPr>
              <a:t>và </a:t>
            </a:r>
            <a:r>
              <a:rPr sz="1900" spc="-5" dirty="0">
                <a:latin typeface="Calibri"/>
                <a:cs typeface="Calibri"/>
              </a:rPr>
              <a:t>như </a:t>
            </a:r>
            <a:r>
              <a:rPr sz="1900" spc="-24" dirty="0">
                <a:latin typeface="Calibri"/>
                <a:cs typeface="Calibri"/>
              </a:rPr>
              <a:t>vậy </a:t>
            </a:r>
            <a:r>
              <a:rPr sz="1900" spc="-5" dirty="0">
                <a:latin typeface="Calibri"/>
                <a:cs typeface="Calibri"/>
              </a:rPr>
              <a:t>bằng </a:t>
            </a:r>
            <a:r>
              <a:rPr sz="1900" spc="-11" dirty="0">
                <a:latin typeface="Calibri"/>
                <a:cs typeface="Calibri"/>
              </a:rPr>
              <a:t>cách </a:t>
            </a:r>
            <a:r>
              <a:rPr sz="1900" spc="-5" dirty="0">
                <a:latin typeface="Calibri"/>
                <a:cs typeface="Calibri"/>
              </a:rPr>
              <a:t>sử dụng </a:t>
            </a:r>
            <a:r>
              <a:rPr sz="1900" spc="-11" dirty="0">
                <a:latin typeface="Calibri"/>
                <a:cs typeface="Calibri"/>
              </a:rPr>
              <a:t>các </a:t>
            </a:r>
            <a:r>
              <a:rPr sz="1900" spc="-5" dirty="0">
                <a:latin typeface="Calibri"/>
                <a:cs typeface="Calibri"/>
              </a:rPr>
              <a:t>thuộc tính </a:t>
            </a:r>
            <a:r>
              <a:rPr sz="1900" spc="-19" dirty="0">
                <a:latin typeface="Calibri"/>
                <a:cs typeface="Calibri"/>
              </a:rPr>
              <a:t>văn</a:t>
            </a:r>
            <a:r>
              <a:rPr sz="1900" spc="100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bản.</a:t>
            </a:r>
            <a:endParaRPr sz="19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25567"/>
              </p:ext>
            </p:extLst>
          </p:nvPr>
        </p:nvGraphicFramePr>
        <p:xfrm>
          <a:off x="682412" y="1943100"/>
          <a:ext cx="10972801" cy="4275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6813"/>
                <a:gridCol w="8105988"/>
              </a:tblGrid>
              <a:tr h="29072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35890" algn="ctr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 anchor="ctr">
                    <a:solidFill>
                      <a:srgbClr val="943735"/>
                    </a:solidFill>
                  </a:tcPr>
                </a:tc>
              </a:tr>
              <a:tr h="4792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color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màu sắc của văn</a:t>
                      </a:r>
                      <a:r>
                        <a:rPr sz="1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bản.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7198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text-align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trong việc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căn lề ngang của </a:t>
                      </a:r>
                      <a:r>
                        <a:rPr sz="1600" spc="-5" dirty="0" err="1">
                          <a:latin typeface="Arial"/>
                          <a:cs typeface="Arial"/>
                        </a:rPr>
                        <a:t>văn</a:t>
                      </a:r>
                      <a:r>
                        <a:rPr sz="16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bản</a:t>
                      </a:r>
                      <a:r>
                        <a:rPr lang="en-US" sz="16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sz="16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một phần</a:t>
                      </a:r>
                      <a:r>
                        <a:rPr sz="16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7198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text-decoration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844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decoration của các văn bản  trong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71981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text-indent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</a:t>
                      </a:r>
                      <a:r>
                        <a:rPr sz="16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dụng</a:t>
                      </a:r>
                      <a:r>
                        <a:rPr sz="16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để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</a:t>
                      </a:r>
                      <a:r>
                        <a:rPr sz="1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thụt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đầu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dòng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1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dòng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>
                          <a:latin typeface="Arial"/>
                          <a:cs typeface="Arial"/>
                        </a:rPr>
                        <a:t>đầu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tiên</a:t>
                      </a:r>
                      <a:r>
                        <a:rPr lang="en-US" sz="16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của</a:t>
                      </a:r>
                      <a:r>
                        <a:rPr sz="16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văn bản trong một phần tử trong chiều dài hoặc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%.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7198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text-transform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8509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sự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đổi hình thức của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văn 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bản trong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16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  <a:tr h="626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word-spacing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tăng hoặc giảm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khoảng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cách giữa các</a:t>
                      </a:r>
                      <a:r>
                        <a:rPr sz="16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từ.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2758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COLOR</a:t>
            </a:r>
            <a:r>
              <a:rPr lang="vi-VN" spc="-54" dirty="0"/>
              <a:t> </a:t>
            </a:r>
            <a:r>
              <a:rPr lang="vi-VN" spc="-5" dirty="0"/>
              <a:t>3-6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14197"/>
            <a:ext cx="1072557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lang="vi-VN" dirty="0"/>
              <a:t>Hình sau đây cho thấy một mã HTML với các thuộc </a:t>
            </a:r>
            <a:r>
              <a:rPr lang="vi-VN" dirty="0" smtClean="0"/>
              <a:t>tính border-color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1371601"/>
            <a:ext cx="10464801" cy="4343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177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COLOR</a:t>
            </a:r>
            <a:r>
              <a:rPr lang="vi-VN" spc="-54" dirty="0"/>
              <a:t> </a:t>
            </a:r>
            <a:r>
              <a:rPr lang="vi-VN" spc="-5" dirty="0"/>
              <a:t>4-6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0395"/>
            <a:ext cx="504443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5" dirty="0">
                <a:latin typeface="Calibri"/>
                <a:cs typeface="Calibri"/>
              </a:rPr>
              <a:t>của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border-color.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1376" y="1524001"/>
            <a:ext cx="4208273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7720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COLOR</a:t>
            </a:r>
            <a:r>
              <a:rPr lang="vi-VN" spc="-54" dirty="0"/>
              <a:t> </a:t>
            </a:r>
            <a:r>
              <a:rPr lang="vi-VN" spc="-5" dirty="0"/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37261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842465"/>
            <a:ext cx="6595534" cy="1521812"/>
          </a:xfrm>
          <a:prstGeom prst="rect">
            <a:avLst/>
          </a:prstGeom>
        </p:spPr>
        <p:txBody>
          <a:bodyPr vert="horz" wrap="square" lIns="0" tIns="140574" rIns="0" bIns="0" rtlCol="0">
            <a:spAutoFit/>
          </a:bodyPr>
          <a:lstStyle/>
          <a:p>
            <a:pPr marL="415675" indent="-400558">
              <a:spcBef>
                <a:spcPts val="1107"/>
              </a:spcBef>
              <a:buFont typeface="Wingdings"/>
              <a:buChar char=""/>
              <a:tabLst>
                <a:tab pos="415675" algn="l"/>
                <a:tab pos="416432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2400" b="1" spc="-1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41"/>
              </a:spcBef>
            </a:pPr>
            <a:endParaRPr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Thuộc tính viết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spc="5" dirty="0">
                <a:latin typeface="Calibri"/>
                <a:cs typeface="Calibri"/>
              </a:rPr>
              <a:t>cho màu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border-color.</a:t>
            </a:r>
            <a:endParaRPr>
              <a:latin typeface="Calibri"/>
              <a:cs typeface="Calibri"/>
            </a:endParaRPr>
          </a:p>
          <a:p>
            <a:pPr marL="369573" indent="-326493">
              <a:spcBef>
                <a:spcPts val="13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7264" y="2485646"/>
            <a:ext cx="9190736" cy="3305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5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VIỀN - COLOR</a:t>
            </a:r>
            <a:r>
              <a:rPr lang="vi-VN" spc="-54" dirty="0"/>
              <a:t> </a:t>
            </a:r>
            <a:r>
              <a:rPr lang="vi-VN" spc="-5" dirty="0"/>
              <a:t>6-6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7" y="890395"/>
            <a:ext cx="3837940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border-color</a:t>
            </a:r>
            <a:r>
              <a:rPr spc="5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9600" y="1524001"/>
            <a:ext cx="6126478" cy="2590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2806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1-7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6424"/>
            <a:ext cx="11293686" cy="2205023"/>
          </a:xfrm>
          <a:prstGeom prst="rect">
            <a:avLst/>
          </a:prstGeom>
        </p:spPr>
        <p:txBody>
          <a:bodyPr vert="horz" wrap="square" lIns="0" tIns="100517" rIns="0" bIns="0" rtlCol="0">
            <a:spAutoFit/>
          </a:bodyPr>
          <a:lstStyle/>
          <a:p>
            <a:pPr marL="341610" indent="-326493">
              <a:spcBef>
                <a:spcPts val="7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border-width là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(shorthand)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19" dirty="0">
                <a:latin typeface="Calibri"/>
                <a:cs typeface="Calibri"/>
              </a:rPr>
              <a:t>ra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độ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689"/>
              </a:spcBef>
            </a:pPr>
            <a:r>
              <a:rPr spc="5" dirty="0">
                <a:latin typeface="Calibri"/>
                <a:cs typeface="Calibri"/>
              </a:rPr>
              <a:t>đậm của đường </a:t>
            </a:r>
            <a:r>
              <a:rPr dirty="0">
                <a:latin typeface="Calibri"/>
                <a:cs typeface="Calibri"/>
              </a:rPr>
              <a:t>viền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toàn </a:t>
            </a:r>
            <a:r>
              <a:rPr spc="5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bốn </a:t>
            </a:r>
            <a:r>
              <a:rPr spc="5" dirty="0">
                <a:latin typeface="Calibri"/>
                <a:cs typeface="Calibri"/>
              </a:rPr>
              <a:t>đường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341610" marR="210860" indent="-326493">
              <a:lnSpc>
                <a:spcPct val="125899"/>
              </a:lnSpc>
              <a:spcBef>
                <a:spcPts val="144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Ngoài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còn có thuộc tính border-width </a:t>
            </a:r>
            <a:r>
              <a:rPr spc="5" dirty="0">
                <a:latin typeface="Calibri"/>
                <a:cs typeface="Calibri"/>
              </a:rPr>
              <a:t>khác cho </a:t>
            </a:r>
            <a:r>
              <a:rPr dirty="0">
                <a:latin typeface="Calibri"/>
                <a:cs typeface="Calibri"/>
              </a:rPr>
              <a:t>phép người dùng có thể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độ  đậm </a:t>
            </a:r>
            <a:r>
              <a:rPr dirty="0">
                <a:latin typeface="Calibri"/>
                <a:cs typeface="Calibri"/>
              </a:rPr>
              <a:t>riêng </a:t>
            </a:r>
            <a:r>
              <a:rPr spc="5" dirty="0">
                <a:latin typeface="Calibri"/>
                <a:cs typeface="Calibri"/>
              </a:rPr>
              <a:t>cho từng </a:t>
            </a:r>
            <a:r>
              <a:rPr dirty="0">
                <a:latin typeface="Calibri"/>
                <a:cs typeface="Calibri"/>
              </a:rPr>
              <a:t>cạnh trên, dưới, </a:t>
            </a:r>
            <a:r>
              <a:rPr spc="-5" dirty="0">
                <a:latin typeface="Calibri"/>
                <a:cs typeface="Calibri"/>
              </a:rPr>
              <a:t>trái,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  <a:buClr>
                <a:srgbClr val="AC1317"/>
              </a:buClr>
              <a:buFont typeface="Wingdings"/>
              <a:buChar char=""/>
            </a:pPr>
            <a:endParaRPr sz="19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dưới đây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border-width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037" y="3268979"/>
            <a:ext cx="11814049" cy="2875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54521"/>
              </p:ext>
            </p:extLst>
          </p:nvPr>
        </p:nvGraphicFramePr>
        <p:xfrm>
          <a:off x="203202" y="3150872"/>
          <a:ext cx="11785601" cy="3133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9386"/>
                <a:gridCol w="8226215"/>
              </a:tblGrid>
              <a:tr h="53276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9842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tả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98426" marB="0">
                    <a:solidFill>
                      <a:srgbClr val="943735"/>
                    </a:solidFill>
                  </a:tcPr>
                </a:tc>
              </a:tr>
              <a:tr h="71082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border-bottom-width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dưới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D6E3BC"/>
                    </a:solidFill>
                  </a:tcPr>
                </a:tc>
              </a:tr>
              <a:tr h="5105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border-left-width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trái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solidFill>
                      <a:srgbClr val="F1DCDB"/>
                    </a:solidFill>
                  </a:tcPr>
                </a:tc>
              </a:tr>
              <a:tr h="70003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border-right-width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66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phải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53669" marB="0">
                    <a:solidFill>
                      <a:srgbClr val="D6E3BC"/>
                    </a:solidFill>
                  </a:tcPr>
                </a:tc>
              </a:tr>
              <a:tr h="6790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border-top-width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trên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27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11905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2664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2-7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8" y="931660"/>
            <a:ext cx="9758678" cy="926330"/>
          </a:xfrm>
          <a:prstGeom prst="rect">
            <a:avLst/>
          </a:prstGeom>
        </p:spPr>
        <p:txBody>
          <a:bodyPr vert="horz" wrap="square" lIns="0" tIns="102031" rIns="0" bIns="0" rtlCol="0">
            <a:spAutoFit/>
          </a:bodyPr>
          <a:lstStyle/>
          <a:p>
            <a:pPr marL="341610" indent="-326493">
              <a:spcBef>
                <a:spcPts val="80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giá trị </a:t>
            </a:r>
            <a:r>
              <a:rPr spc="5" dirty="0">
                <a:latin typeface="Calibri"/>
                <a:cs typeface="Calibri"/>
              </a:rPr>
              <a:t>cho thuộc </a:t>
            </a:r>
            <a:r>
              <a:rPr dirty="0">
                <a:latin typeface="Calibri"/>
                <a:cs typeface="Calibri"/>
              </a:rPr>
              <a:t>tính border-width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5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biên xuất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1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5" dirty="0">
                <a:latin typeface="Calibri"/>
                <a:cs typeface="Calibri"/>
              </a:rPr>
              <a:t>khác nhau của </a:t>
            </a:r>
            <a:r>
              <a:rPr dirty="0">
                <a:latin typeface="Calibri"/>
                <a:cs typeface="Calibri"/>
              </a:rPr>
              <a:t>thuộc tính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5041" y="2202179"/>
            <a:ext cx="10290047" cy="3145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12677"/>
              </p:ext>
            </p:extLst>
          </p:nvPr>
        </p:nvGraphicFramePr>
        <p:xfrm>
          <a:off x="965202" y="2209774"/>
          <a:ext cx="10260756" cy="31216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7295"/>
                <a:gridCol w="8633461"/>
              </a:tblGrid>
              <a:tr h="56007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40969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5303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0969" marB="0">
                    <a:solidFill>
                      <a:srgbClr val="943735"/>
                    </a:solidFill>
                  </a:tcPr>
                </a:tc>
              </a:tr>
              <a:tr h="5092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medium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556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đậm của 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trung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bình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5569" marB="0">
                    <a:solidFill>
                      <a:srgbClr val="D6E3BC"/>
                    </a:solidFill>
                  </a:tcPr>
                </a:tc>
              </a:tr>
              <a:tr h="899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length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42570" marR="582295">
                        <a:lnSpc>
                          <a:spcPct val="129400"/>
                        </a:lnSpc>
                        <a:spcBef>
                          <a:spcPts val="409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sử dụng 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một giá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trị cụ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của đường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solidFill>
                      <a:srgbClr val="F1DCDB"/>
                    </a:solidFill>
                  </a:tcPr>
                </a:tc>
              </a:tr>
              <a:tr h="5765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thick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của 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 là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đậm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(thick).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solidFill>
                      <a:srgbClr val="D6E3BC"/>
                    </a:solidFill>
                  </a:tcPr>
                </a:tc>
              </a:tr>
              <a:tr h="5765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thin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4986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sử dụng 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biên là</a:t>
                      </a:r>
                      <a:r>
                        <a:rPr sz="18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mỏng.</a:t>
                      </a:r>
                    </a:p>
                  </a:txBody>
                  <a:tcPr marL="0" marR="0" marT="14986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0574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3-7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776097"/>
            <a:ext cx="176699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33602" y="1143000"/>
            <a:ext cx="7924799" cy="2043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625" y="3295902"/>
            <a:ext cx="135720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92577" y="3402332"/>
            <a:ext cx="4535423" cy="2927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6168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1521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4-7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4968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04289" y="1447801"/>
            <a:ext cx="744931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0023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5-7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37261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3745" y="2666999"/>
            <a:ext cx="9719056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1521" y="911156"/>
            <a:ext cx="9800168" cy="1457345"/>
          </a:xfrm>
          <a:prstGeom prst="rect">
            <a:avLst/>
          </a:prstGeom>
        </p:spPr>
        <p:txBody>
          <a:bodyPr vert="horz" wrap="square" lIns="0" tIns="58951" rIns="0" bIns="0" rtlCol="0">
            <a:spAutoFit/>
          </a:bodyPr>
          <a:lstStyle/>
          <a:p>
            <a:pPr marL="332541" indent="-317424">
              <a:spcBef>
                <a:spcPts val="464"/>
              </a:spcBef>
              <a:buFont typeface="Wingdings"/>
              <a:buChar char=""/>
              <a:tabLst>
                <a:tab pos="333295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2400" b="1" spc="-1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2400">
              <a:latin typeface="Calibri"/>
              <a:cs typeface="Calibri"/>
            </a:endParaRPr>
          </a:p>
          <a:p>
            <a:pPr marL="461020" lvl="1" indent="-327250">
              <a:spcBef>
                <a:spcPts val="160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1777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thiết lập </a:t>
            </a:r>
            <a:r>
              <a:rPr spc="5" dirty="0">
                <a:latin typeface="Calibri"/>
                <a:cs typeface="Calibri"/>
              </a:rPr>
              <a:t>độ đậm đường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border-width.</a:t>
            </a:r>
            <a:endParaRPr>
              <a:latin typeface="Calibri"/>
              <a:cs typeface="Calibri"/>
            </a:endParaRPr>
          </a:p>
          <a:p>
            <a:pPr marL="461020" lvl="1" indent="-327250">
              <a:spcBef>
                <a:spcPts val="211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61777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bằng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5" dirty="0">
                <a:latin typeface="Calibri"/>
                <a:cs typeface="Calibri"/>
              </a:rPr>
              <a:t>tắt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098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6-7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4968"/>
            <a:ext cx="135720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59586" y="1447801"/>
            <a:ext cx="7900417" cy="2514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808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38071"/>
            <a:ext cx="57124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fr-FR" spc="-5" dirty="0"/>
              <a:t>KIỂU </a:t>
            </a:r>
            <a:r>
              <a:rPr lang="fr-FR" spc="-130" dirty="0"/>
              <a:t>TEXT </a:t>
            </a:r>
            <a:r>
              <a:rPr lang="fr-FR" spc="-49" dirty="0"/>
              <a:t>VÀ </a:t>
            </a:r>
            <a:r>
              <a:rPr lang="fr-FR" spc="-35" dirty="0"/>
              <a:t>FONT</a:t>
            </a:r>
            <a:r>
              <a:rPr lang="fr-FR" spc="119" dirty="0"/>
              <a:t> </a:t>
            </a:r>
            <a:r>
              <a:rPr lang="fr-FR"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18770"/>
            <a:ext cx="10897445" cy="559704"/>
          </a:xfrm>
          <a:prstGeom prst="rect">
            <a:avLst/>
          </a:prstGeom>
        </p:spPr>
        <p:txBody>
          <a:bodyPr vert="horz" wrap="square" lIns="0" tIns="38544" rIns="0" bIns="0" rtlCol="0">
            <a:spAutoFit/>
          </a:bodyPr>
          <a:lstStyle/>
          <a:p>
            <a:pPr marL="341610" marR="6047" indent="-326493">
              <a:lnSpc>
                <a:spcPct val="93900"/>
              </a:lnSpc>
              <a:spcBef>
                <a:spcPts val="3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thuộc tính </a:t>
            </a:r>
            <a:r>
              <a:rPr spc="-5" dirty="0">
                <a:latin typeface="Calibri"/>
                <a:cs typeface="Calibri"/>
              </a:rPr>
              <a:t>font </a:t>
            </a:r>
            <a:r>
              <a:rPr spc="5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bạn quy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phông </a:t>
            </a:r>
            <a:r>
              <a:rPr spc="5" dirty="0">
                <a:latin typeface="Calibri"/>
                <a:cs typeface="Calibri"/>
              </a:rPr>
              <a:t>chữ cho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-5" dirty="0">
                <a:latin typeface="Calibri"/>
                <a:cs typeface="Calibri"/>
              </a:rPr>
              <a:t>và thay </a:t>
            </a:r>
            <a:r>
              <a:rPr dirty="0">
                <a:latin typeface="Calibri"/>
                <a:cs typeface="Calibri"/>
              </a:rPr>
              <a:t>đổi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phông </a:t>
            </a:r>
            <a:r>
              <a:rPr spc="5" dirty="0">
                <a:latin typeface="Calibri"/>
                <a:cs typeface="Calibri"/>
              </a:rPr>
              <a:t>chữ khác nhau của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spc="-5" dirty="0">
                <a:latin typeface="Calibri"/>
                <a:cs typeface="Calibri"/>
              </a:rPr>
              <a:t>font </a:t>
            </a:r>
            <a:r>
              <a:rPr spc="5" dirty="0">
                <a:latin typeface="Calibri"/>
                <a:cs typeface="Calibri"/>
              </a:rPr>
              <a:t>chữ, </a:t>
            </a:r>
            <a:r>
              <a:rPr dirty="0">
                <a:latin typeface="Calibri"/>
                <a:cs typeface="Calibri"/>
              </a:rPr>
              <a:t>kích </a:t>
            </a:r>
            <a:r>
              <a:rPr spc="5" dirty="0">
                <a:latin typeface="Calibri"/>
                <a:cs typeface="Calibri"/>
              </a:rPr>
              <a:t>thước, </a:t>
            </a:r>
            <a:r>
              <a:rPr spc="-11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phong  cách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1042" y="1950720"/>
            <a:ext cx="11019537" cy="3649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10909"/>
              </p:ext>
            </p:extLst>
          </p:nvPr>
        </p:nvGraphicFramePr>
        <p:xfrm>
          <a:off x="711199" y="1958849"/>
          <a:ext cx="10972800" cy="36258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2401"/>
                <a:gridCol w="8280399"/>
              </a:tblGrid>
              <a:tr h="70104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 anchor="ctr">
                    <a:solidFill>
                      <a:srgbClr val="943735"/>
                    </a:solidFill>
                  </a:tcPr>
                </a:tc>
              </a:tr>
              <a:tr h="9747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font-family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8775" marR="82550" algn="just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phông chữ và có thể chỉ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định  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tập font hoặc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tên font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cụ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thể như "Serif" hoặc </a:t>
                      </a:r>
                      <a:r>
                        <a:rPr sz="1600" spc="-15" dirty="0">
                          <a:latin typeface="Arial"/>
                          <a:cs typeface="Arial"/>
                        </a:rPr>
                        <a:t>"Times 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Roman".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font-size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8775" marR="844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kích thước của các font chữ và  có thể có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giá trị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tuyệt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đối hay tương</a:t>
                      </a:r>
                      <a:r>
                        <a:rPr sz="1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đối.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font-style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định kiểu của phông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chữ.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font-variant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 dụng để xác định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các văn bản sẽ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 err="1">
                          <a:latin typeface="Arial"/>
                          <a:cs typeface="Arial"/>
                        </a:rPr>
                        <a:t>hiển</a:t>
                      </a:r>
                      <a:r>
                        <a:rPr sz="16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err="1" smtClean="0">
                          <a:latin typeface="Arial"/>
                          <a:cs typeface="Arial"/>
                        </a:rPr>
                        <a:t>thị</a:t>
                      </a:r>
                      <a:r>
                        <a:rPr lang="en-US" sz="1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nhỏ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5197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85394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ĐỘ </a:t>
            </a:r>
            <a:r>
              <a:rPr lang="vi-VN" spc="-35" dirty="0"/>
              <a:t>DÀY </a:t>
            </a:r>
            <a:r>
              <a:rPr lang="vi-VN" spc="-5" dirty="0"/>
              <a:t>VIỀN - </a:t>
            </a:r>
            <a:r>
              <a:rPr lang="vi-VN" spc="-19" dirty="0"/>
              <a:t>BORDER </a:t>
            </a:r>
            <a:r>
              <a:rPr lang="vi-VN" spc="-11" dirty="0"/>
              <a:t>WIDTH</a:t>
            </a:r>
            <a:r>
              <a:rPr lang="vi-VN" spc="49" dirty="0"/>
              <a:t> </a:t>
            </a:r>
            <a:r>
              <a:rPr lang="vi-VN" dirty="0" smtClean="0"/>
              <a:t>7-7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8" y="894968"/>
            <a:ext cx="145880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1600199"/>
            <a:ext cx="8794495" cy="4038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1180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6093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4" y="868731"/>
            <a:ext cx="11288607" cy="179505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6047" indent="-326493">
              <a:lnSpc>
                <a:spcPct val="125899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viết </a:t>
            </a:r>
            <a:r>
              <a:rPr spc="-5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border trong CSS chỉ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như </a:t>
            </a:r>
            <a:r>
              <a:rPr spc="5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đậm(width), kiểu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đường  </a:t>
            </a:r>
            <a:r>
              <a:rPr dirty="0">
                <a:latin typeface="Calibri"/>
                <a:cs typeface="Calibri"/>
              </a:rPr>
              <a:t>viền(style),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màu cho </a:t>
            </a:r>
            <a:r>
              <a:rPr dirty="0">
                <a:latin typeface="Calibri"/>
                <a:cs typeface="Calibri"/>
              </a:rPr>
              <a:t>toàn bộ các </a:t>
            </a:r>
            <a:r>
              <a:rPr spc="5" dirty="0">
                <a:latin typeface="Calibri"/>
                <a:cs typeface="Calibri"/>
              </a:rPr>
              <a:t>đường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</a:p>
          <a:p>
            <a:pPr marL="341610" indent="-326493">
              <a:spcBef>
                <a:spcPts val="70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cho </a:t>
            </a:r>
            <a:r>
              <a:rPr dirty="0">
                <a:latin typeface="Calibri"/>
                <a:cs typeface="Calibri"/>
              </a:rPr>
              <a:t>phép người dùng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thuocj tính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chỉ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lần khai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báo.</a:t>
            </a:r>
          </a:p>
          <a:p>
            <a:pPr marL="341610" marR="653743" indent="-326493">
              <a:lnSpc>
                <a:spcPct val="125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Nhưng cũng </a:t>
            </a:r>
            <a:r>
              <a:rPr dirty="0">
                <a:latin typeface="Calibri"/>
                <a:cs typeface="Calibri"/>
              </a:rPr>
              <a:t>có thể thiết lập những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riêng biệt bằng việc dùng</a:t>
            </a:r>
            <a:r>
              <a:rPr spc="-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spcBef>
                <a:spcPts val="70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 viết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tắt: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995598"/>
              </p:ext>
            </p:extLst>
          </p:nvPr>
        </p:nvGraphicFramePr>
        <p:xfrm>
          <a:off x="396239" y="3051862"/>
          <a:ext cx="11582399" cy="3317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4986"/>
                <a:gridCol w="8937413"/>
              </a:tblGrid>
              <a:tr h="44068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2796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tả</a:t>
                      </a:r>
                      <a:endParaRPr sz="2000" dirty="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solidFill>
                      <a:srgbClr val="943735"/>
                    </a:solidFill>
                  </a:tcPr>
                </a:tc>
              </a:tr>
              <a:tr h="7188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border-bottom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8135" marR="8509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đậm(width), kiểu đường viền(style),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và 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màu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dưới.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solidFill>
                      <a:srgbClr val="D6E3BC"/>
                    </a:solidFill>
                  </a:tcPr>
                </a:tc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border-left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8135" marR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đậm(width), kiểu đường viền(style),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và 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màu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trái.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121" marB="0">
                    <a:solidFill>
                      <a:srgbClr val="F1DCDB"/>
                    </a:solidFill>
                  </a:tcPr>
                </a:tc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border-right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0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sử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dụng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để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đậm(width),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1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viền(style),</a:t>
                      </a:r>
                      <a:r>
                        <a:rPr sz="1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 err="1" smtClean="0">
                          <a:latin typeface="Calibri"/>
                          <a:cs typeface="Calibri"/>
                        </a:rPr>
                        <a:t>và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 smtClean="0">
                          <a:latin typeface="Calibri"/>
                          <a:cs typeface="Calibri"/>
                        </a:rPr>
                        <a:t>mà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vi-VN" sz="1800" spc="-5" dirty="0" smtClean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1800" spc="-5" dirty="0" err="1" smtClean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1800" spc="-5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phải.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71121" marB="0">
                    <a:solidFill>
                      <a:srgbClr val="D6E3BC"/>
                    </a:solidFill>
                  </a:tcPr>
                </a:tc>
              </a:tr>
              <a:tr h="7194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border-top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Được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sử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dụng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để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chỉ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ra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độ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đậm(width),</a:t>
                      </a:r>
                      <a:r>
                        <a:rPr sz="1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kiểu</a:t>
                      </a:r>
                      <a:r>
                        <a:rPr sz="1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1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viền(style),</a:t>
                      </a:r>
                      <a:r>
                        <a:rPr sz="1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 err="1" smtClean="0">
                          <a:latin typeface="Calibri"/>
                          <a:cs typeface="Calibri"/>
                        </a:rPr>
                        <a:t>và</a:t>
                      </a:r>
                      <a:r>
                        <a:rPr lang="en-US" sz="1800" spc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 err="1" smtClean="0">
                          <a:latin typeface="Calibri"/>
                          <a:cs typeface="Calibri"/>
                        </a:rPr>
                        <a:t>màu</a:t>
                      </a:r>
                      <a:r>
                        <a:rPr sz="18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cho đường biên</a:t>
                      </a:r>
                      <a:r>
                        <a:rPr sz="1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trên.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7112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064193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30" dirty="0"/>
              <a:t> </a:t>
            </a:r>
            <a:r>
              <a:rPr lang="vi-VN" dirty="0" smtClean="0"/>
              <a:t>2-6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30" y="890395"/>
            <a:ext cx="168571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98" y="1600200"/>
            <a:ext cx="10970769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3924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6093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3-6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94968"/>
            <a:ext cx="143848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Mã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0402" y="1371601"/>
            <a:ext cx="6705600" cy="2285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264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6093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4-6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1047065"/>
            <a:ext cx="1377524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Kêt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001" y="1676400"/>
            <a:ext cx="10552177" cy="1724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561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2664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5-6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94384" y="1219201"/>
            <a:ext cx="9373616" cy="5112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3625" y="814197"/>
            <a:ext cx="336888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3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22148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91414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9" dirty="0"/>
              <a:t>VIẾT </a:t>
            </a:r>
            <a:r>
              <a:rPr lang="vi-VN" spc="-30" dirty="0"/>
              <a:t>NGẮN </a:t>
            </a:r>
            <a:r>
              <a:rPr lang="vi-VN" spc="-19" dirty="0"/>
              <a:t>GỌN </a:t>
            </a:r>
            <a:r>
              <a:rPr lang="vi-VN" spc="-5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6-6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0395"/>
            <a:ext cx="141393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272" y="1371600"/>
            <a:ext cx="10930128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59511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4" y="38071"/>
            <a:ext cx="53678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CHIỀU </a:t>
            </a:r>
            <a:r>
              <a:rPr lang="vi-VN" spc="-24" dirty="0"/>
              <a:t>CAO </a:t>
            </a:r>
            <a:r>
              <a:rPr lang="vi-VN" spc="-5" dirty="0"/>
              <a:t>CỦA</a:t>
            </a:r>
            <a:r>
              <a:rPr lang="vi-VN" spc="-71" dirty="0"/>
              <a:t> </a:t>
            </a:r>
            <a:r>
              <a:rPr lang="vi-VN" spc="-11" dirty="0"/>
              <a:t>DÒNG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1038661"/>
            <a:ext cx="10356428" cy="1315860"/>
          </a:xfrm>
          <a:prstGeom prst="rect">
            <a:avLst/>
          </a:prstGeom>
        </p:spPr>
        <p:txBody>
          <a:bodyPr vert="horz" wrap="square" lIns="0" tIns="71043" rIns="0" bIns="0" rtlCol="0">
            <a:spAutoFit/>
          </a:bodyPr>
          <a:lstStyle/>
          <a:p>
            <a:pPr marL="341610" indent="-326493">
              <a:spcBef>
                <a:spcPts val="5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thuộc tính line-height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giãn dòng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đoạn.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7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5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5" dirty="0">
                <a:latin typeface="Calibri"/>
                <a:cs typeface="Calibri"/>
              </a:rPr>
              <a:t>phần của thuộc </a:t>
            </a:r>
            <a:r>
              <a:rPr dirty="0">
                <a:latin typeface="Calibri"/>
                <a:cs typeface="Calibri"/>
              </a:rPr>
              <a:t>tính ‘font’ viết</a:t>
            </a:r>
            <a:r>
              <a:rPr spc="-263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tắt.</a:t>
            </a:r>
            <a:endParaRPr>
              <a:latin typeface="Calibri"/>
              <a:cs typeface="Calibri"/>
            </a:endParaRPr>
          </a:p>
          <a:p>
            <a:pPr marL="341610" marR="111854" indent="-326493">
              <a:lnSpc>
                <a:spcPct val="101099"/>
              </a:lnSpc>
              <a:spcBef>
                <a:spcPts val="141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5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các phần </a:t>
            </a:r>
            <a:r>
              <a:rPr spc="5" dirty="0">
                <a:latin typeface="Calibri"/>
                <a:cs typeface="Calibri"/>
              </a:rPr>
              <a:t>tử mức </a:t>
            </a:r>
            <a:r>
              <a:rPr dirty="0">
                <a:latin typeface="Calibri"/>
                <a:cs typeface="Calibri"/>
              </a:rPr>
              <a:t>khối, </a:t>
            </a:r>
            <a:r>
              <a:rPr spc="5" dirty="0">
                <a:latin typeface="Calibri"/>
                <a:cs typeface="Calibri"/>
              </a:rPr>
              <a:t>ô của bảng, </a:t>
            </a:r>
            <a:r>
              <a:rPr dirty="0">
                <a:latin typeface="Calibri"/>
                <a:cs typeface="Calibri"/>
              </a:rPr>
              <a:t>phụ </a:t>
            </a:r>
            <a:r>
              <a:rPr spc="5" dirty="0">
                <a:latin typeface="Calibri"/>
                <a:cs typeface="Calibri"/>
              </a:rPr>
              <a:t>đề của </a:t>
            </a:r>
            <a:r>
              <a:rPr dirty="0">
                <a:latin typeface="Calibri"/>
                <a:cs typeface="Calibri"/>
              </a:rPr>
              <a:t>bảng</a:t>
            </a:r>
            <a:r>
              <a:rPr spc="-2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(table  </a:t>
            </a:r>
            <a:r>
              <a:rPr dirty="0">
                <a:latin typeface="Calibri"/>
                <a:cs typeface="Calibri"/>
              </a:rPr>
              <a:t>caption),</a:t>
            </a:r>
            <a:r>
              <a:rPr spc="-35" dirty="0">
                <a:latin typeface="Calibri"/>
                <a:cs typeface="Calibri"/>
              </a:rPr>
              <a:t> vv...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441" y="2887980"/>
            <a:ext cx="11204448" cy="3221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87889"/>
              </p:ext>
            </p:extLst>
          </p:nvPr>
        </p:nvGraphicFramePr>
        <p:xfrm>
          <a:off x="609601" y="2895665"/>
          <a:ext cx="11175153" cy="3198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8693"/>
                <a:gridCol w="9776460"/>
              </a:tblGrid>
              <a:tr h="57658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3652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36526" marB="0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normal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Dòng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có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bình thường. Là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giá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trị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mặc</a:t>
                      </a:r>
                      <a:r>
                        <a:rPr sz="1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định.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6514" marB="0">
                    <a:solidFill>
                      <a:srgbClr val="D6E3BC"/>
                    </a:solidFill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number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2374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Là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một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số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sẽ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nhân với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kích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thước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font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hiện hành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để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xác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định chiều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của 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dòng.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8739" marB="0">
                    <a:solidFill>
                      <a:srgbClr val="F1DCDB"/>
                    </a:solidFill>
                  </a:tcPr>
                </a:tc>
              </a:tr>
              <a:tr h="3670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length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cao cố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định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dòng được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tính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bằng px, pt, cm,</a:t>
                      </a:r>
                      <a:r>
                        <a:rPr sz="1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vv…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solidFill>
                      <a:srgbClr val="D6E3BC"/>
                    </a:solidFill>
                  </a:tcPr>
                </a:tc>
              </a:tr>
              <a:tr h="3676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%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của dòng tính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theo tỷ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lệ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so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với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kích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thước của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font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hiện</a:t>
                      </a:r>
                      <a:r>
                        <a:rPr sz="180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hành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solidFill>
                      <a:srgbClr val="F1DCDB"/>
                    </a:solidFill>
                  </a:tcPr>
                </a:tc>
              </a:tr>
              <a:tr h="7353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inherit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giá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trị của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thuộc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tính line-height được thừa 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kế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từ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phần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tử</a:t>
                      </a:r>
                      <a:r>
                        <a:rPr sz="18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cha.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7622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950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</a:t>
            </a:r>
            <a:r>
              <a:rPr lang="vi-VN"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781865"/>
            <a:ext cx="10623125" cy="483652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7558" indent="-326493">
              <a:lnSpc>
                <a:spcPct val="1514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style văn bản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kiểm soát sự xuất hiện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trong </a:t>
            </a:r>
            <a:r>
              <a:rPr spc="5" dirty="0">
                <a:latin typeface="Calibri"/>
                <a:cs typeface="Calibri"/>
              </a:rPr>
              <a:t>một 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Thụt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lề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quá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bù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đắp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khoảng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vị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bình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thường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nó,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dirty="0">
                <a:latin typeface="Calibri"/>
                <a:cs typeface="Calibri"/>
              </a:rPr>
              <a:t>hoặc sang </a:t>
            </a:r>
            <a:r>
              <a:rPr spc="-5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hoặc bên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border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CSS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kiểu nét,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độ </a:t>
            </a:r>
            <a:r>
              <a:rPr spc="5" dirty="0">
                <a:latin typeface="Calibri"/>
                <a:cs typeface="Calibri"/>
              </a:rPr>
              <a:t>đậm của đường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3999"/>
              </a:lnSpc>
              <a:spcBef>
                <a:spcPts val="3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border-color chấp nhận các giá trị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khác nhau để </a:t>
            </a:r>
            <a:r>
              <a:rPr spc="-5" dirty="0">
                <a:latin typeface="Calibri"/>
                <a:cs typeface="Calibri"/>
              </a:rPr>
              <a:t>xác định  </a:t>
            </a:r>
            <a:r>
              <a:rPr dirty="0">
                <a:latin typeface="Calibri"/>
                <a:cs typeface="Calibri"/>
              </a:rPr>
              <a:t>các sắc thái </a:t>
            </a:r>
            <a:r>
              <a:rPr spc="5" dirty="0">
                <a:latin typeface="Calibri"/>
                <a:cs typeface="Calibri"/>
              </a:rPr>
              <a:t>khác nhau của màu </a:t>
            </a:r>
            <a:r>
              <a:rPr dirty="0">
                <a:latin typeface="Calibri"/>
                <a:cs typeface="Calibri"/>
              </a:rPr>
              <a:t>sắc được </a:t>
            </a:r>
            <a:r>
              <a:rPr spc="5" dirty="0">
                <a:latin typeface="Calibri"/>
                <a:cs typeface="Calibri"/>
              </a:rPr>
              <a:t>áp dụng cho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đường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39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giá trị của các thuộc tính </a:t>
            </a:r>
            <a:r>
              <a:rPr spc="-5" dirty="0">
                <a:latin typeface="Calibri"/>
                <a:cs typeface="Calibri"/>
              </a:rPr>
              <a:t>border </a:t>
            </a:r>
            <a:r>
              <a:rPr dirty="0">
                <a:latin typeface="Calibri"/>
                <a:cs typeface="Calibri"/>
              </a:rPr>
              <a:t>khác nhau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loại hiệu ứng được </a:t>
            </a:r>
            <a:r>
              <a:rPr spc="5" dirty="0">
                <a:latin typeface="Calibri"/>
                <a:cs typeface="Calibri"/>
              </a:rPr>
              <a:t>áp  dụng cho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đường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thuộc tính </a:t>
            </a:r>
            <a:r>
              <a:rPr spc="-5" dirty="0">
                <a:latin typeface="Calibri"/>
                <a:cs typeface="Calibri"/>
              </a:rPr>
              <a:t>text-align </a:t>
            </a:r>
            <a:r>
              <a:rPr dirty="0">
                <a:latin typeface="Calibri"/>
                <a:cs typeface="Calibri"/>
              </a:rPr>
              <a:t>được sử dụng căn lề văn bản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20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357"/>
              </a:spcBef>
            </a:pP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4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ngang.</a:t>
            </a:r>
            <a:endParaRPr>
              <a:latin typeface="Calibri"/>
              <a:cs typeface="Calibri"/>
            </a:endParaRPr>
          </a:p>
          <a:p>
            <a:pPr>
              <a:spcBef>
                <a:spcPts val="65"/>
              </a:spcBef>
            </a:pPr>
            <a:endParaRPr sz="19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line-height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giãn dòng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đoạn.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4456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49</a:t>
            </a:fld>
            <a:endParaRPr lang="vi-VN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1-8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821181"/>
            <a:ext cx="11019537" cy="2695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08002"/>
              </p:ext>
            </p:extLst>
          </p:nvPr>
        </p:nvGraphicFramePr>
        <p:xfrm>
          <a:off x="609601" y="1828802"/>
          <a:ext cx="10973644" cy="2672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7286"/>
                <a:gridCol w="5956358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 smtClean="0">
                        <a:latin typeface="Times New Roman"/>
                        <a:cs typeface="Times New Roman"/>
                      </a:endParaRPr>
                    </a:p>
                    <a:p>
                      <a:pPr marL="847725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 smtClean="0">
                        <a:latin typeface="Times New Roman"/>
                        <a:cs typeface="Times New Roman"/>
                      </a:endParaRPr>
                    </a:p>
                    <a:p>
                      <a:pPr marL="377825" algn="ctr">
                        <a:lnSpc>
                          <a:spcPct val="100000"/>
                        </a:lnSpc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smtClean="0">
                          <a:latin typeface="Courier New"/>
                          <a:cs typeface="Courier New"/>
                        </a:rPr>
                        <a:t>left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trái.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5099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 smtClean="0">
                          <a:latin typeface="Courier New"/>
                          <a:cs typeface="Courier New"/>
                        </a:rPr>
                        <a:t>right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phải.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 smtClean="0">
                          <a:latin typeface="Courier New"/>
                          <a:cs typeface="Courier New"/>
                        </a:rPr>
                        <a:t>center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giữa.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 smtClean="0">
                          <a:latin typeface="Courier New"/>
                          <a:cs typeface="Courier New"/>
                        </a:rPr>
                        <a:t>justify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đều.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53624" y="1088212"/>
            <a:ext cx="778792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dirty="0">
                <a:latin typeface="Calibri"/>
                <a:cs typeface="Calibri"/>
              </a:rPr>
              <a:t>Một số giá </a:t>
            </a:r>
            <a:r>
              <a:rPr spc="-5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 </a:t>
            </a:r>
            <a:r>
              <a:rPr spc="-11" dirty="0">
                <a:latin typeface="Calibri"/>
                <a:cs typeface="Calibri"/>
              </a:rPr>
              <a:t>text-align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6490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2-8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01042" y="1363981"/>
            <a:ext cx="11001246" cy="1732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25612"/>
              </p:ext>
            </p:extLst>
          </p:nvPr>
        </p:nvGraphicFramePr>
        <p:xfrm>
          <a:off x="711199" y="1371601"/>
          <a:ext cx="10972801" cy="1710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1"/>
                <a:gridCol w="9702800"/>
              </a:tblGrid>
              <a:tr h="56896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64465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length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890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Chỉ ra đơn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vị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bằng độ dài, mặc định là</a:t>
                      </a:r>
                      <a:r>
                        <a:rPr sz="16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0.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8905" marB="0">
                    <a:solidFill>
                      <a:srgbClr val="D6E3BC"/>
                    </a:solidFill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dirty="0">
                          <a:latin typeface="Courier New"/>
                          <a:cs typeface="Courier New"/>
                        </a:rPr>
                        <a:t>%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Chỉ ra đơn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vị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bằng phần</a:t>
                      </a:r>
                      <a:r>
                        <a:rPr sz="16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trăm.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701042" y="3770478"/>
            <a:ext cx="11001246" cy="2540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05278"/>
              </p:ext>
            </p:extLst>
          </p:nvPr>
        </p:nvGraphicFramePr>
        <p:xfrm>
          <a:off x="715263" y="3655970"/>
          <a:ext cx="10972798" cy="26396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626"/>
                <a:gridCol w="9049172"/>
              </a:tblGrid>
              <a:tr h="56896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510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165101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none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Không thay</a:t>
                      </a:r>
                      <a:r>
                        <a:rPr sz="1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đổi.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</a:tr>
              <a:tr h="6082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capitalize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Chuyển ký tự đầu tiên của mỗi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từ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thành ký </a:t>
                      </a:r>
                      <a:r>
                        <a:rPr sz="1600" dirty="0">
                          <a:latin typeface="Courier New"/>
                          <a:cs typeface="Courier New"/>
                        </a:rPr>
                        <a:t>tự</a:t>
                      </a:r>
                      <a:r>
                        <a:rPr sz="1600" spc="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hoa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Uppercase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Chuyển toàn bộ văn bản thành chữ</a:t>
                      </a:r>
                      <a:r>
                        <a:rPr sz="1600" spc="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hoa.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Lowercase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Chuyển toàn bộ văn bản thành chữ</a:t>
                      </a:r>
                      <a:r>
                        <a:rPr sz="1600" spc="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600" spc="-5" dirty="0">
                          <a:latin typeface="Courier New"/>
                          <a:cs typeface="Courier New"/>
                        </a:rPr>
                        <a:t>thường.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653627" y="891921"/>
            <a:ext cx="6849706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Giá 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11" dirty="0">
                <a:latin typeface="Courier New"/>
                <a:cs typeface="Courier New"/>
              </a:rPr>
              <a:t>text-indent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3623" y="3330955"/>
            <a:ext cx="802248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41610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5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5" dirty="0">
                <a:latin typeface="Calibri"/>
                <a:cs typeface="Calibri"/>
              </a:rPr>
              <a:t>tính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11" dirty="0">
                <a:latin typeface="Courier New"/>
                <a:cs typeface="Courier New"/>
              </a:rPr>
              <a:t>text-transform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2159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3-8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90395"/>
            <a:ext cx="1173479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9199" y="1524001"/>
            <a:ext cx="9922257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4067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3807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4-8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838962"/>
            <a:ext cx="11175999" cy="457201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861060"/>
            <a:ext cx="11098953" cy="411480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871475"/>
            <a:ext cx="3255433" cy="1306123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256208" indent="-241091">
              <a:spcBef>
                <a:spcPts val="125"/>
              </a:spcBef>
              <a:buSzPct val="95000"/>
              <a:buFont typeface="Wingdings"/>
              <a:buChar char=""/>
              <a:tabLst>
                <a:tab pos="256962" algn="l"/>
              </a:tabLst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Mã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2400"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 sz="3500"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Font typeface="Wingdings"/>
              <a:buChar char=""/>
              <a:tabLst>
                <a:tab pos="369573" algn="l"/>
                <a:tab pos="370330" algn="l"/>
              </a:tabLst>
            </a:pPr>
            <a:r>
              <a:rPr sz="2400" dirty="0">
                <a:latin typeface="Calibri"/>
                <a:cs typeface="Calibri"/>
              </a:rPr>
              <a:t>CSS cho phần tử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60" dirty="0">
                <a:latin typeface="Calibri"/>
                <a:cs typeface="Calibri"/>
              </a:rPr>
              <a:t>DIV</a:t>
            </a:r>
            <a:r>
              <a:rPr sz="2400" spc="-90" baseline="25641" dirty="0">
                <a:latin typeface="Calibri"/>
                <a:cs typeface="Calibri"/>
              </a:rPr>
              <a:t>.</a:t>
            </a:r>
            <a:endParaRPr sz="2400" baseline="256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5215" y="2236470"/>
            <a:ext cx="5307584" cy="22098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718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26641"/>
            <a:ext cx="46312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KIỂU </a:t>
            </a:r>
            <a:r>
              <a:rPr lang="vi-VN" spc="-136" dirty="0"/>
              <a:t>TEXT</a:t>
            </a:r>
            <a:r>
              <a:rPr lang="vi-VN" spc="-60" dirty="0"/>
              <a:t> </a:t>
            </a:r>
            <a:r>
              <a:rPr lang="vi-VN" spc="-5" dirty="0"/>
              <a:t>5-8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1104645"/>
            <a:ext cx="137837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1" y="1523999"/>
            <a:ext cx="758952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6</a:t>
            </a:r>
            <a:r>
              <a:rPr lang="vi-VN" smtClean="0"/>
              <a:t> -</a:t>
            </a:r>
            <a:r>
              <a:rPr lang="en-US" smtClean="0"/>
              <a:t> Định dạng style sheet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52541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6783</TotalTime>
  <Words>3253</Words>
  <Application>Microsoft Office PowerPoint</Application>
  <PresentationFormat>Custom</PresentationFormat>
  <Paragraphs>516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1_Office Theme</vt:lpstr>
      <vt:lpstr>Bài 6 Định dạng sử dụng Style Sheet </vt:lpstr>
      <vt:lpstr>MỤC TIÊU</vt:lpstr>
      <vt:lpstr>KIỂU TEXT VÀ FONT 1-2</vt:lpstr>
      <vt:lpstr>KIỂU TEXT VÀ FONT 2-2</vt:lpstr>
      <vt:lpstr>CÁC KIỂU TEXT 1-8</vt:lpstr>
      <vt:lpstr>CÁC KIỂU TEXT 2-8</vt:lpstr>
      <vt:lpstr>CÁC KIỂU TEXT 3-8</vt:lpstr>
      <vt:lpstr>CÁC KIỂU TEXT 4-8</vt:lpstr>
      <vt:lpstr>CÁC KIỂU TEXT 5-8</vt:lpstr>
      <vt:lpstr>CÁC KIỂU TEXT 6-8</vt:lpstr>
      <vt:lpstr>CÁC KIỂU TEXT 7-8</vt:lpstr>
      <vt:lpstr>CÁC KIỂU TEXT 8-8</vt:lpstr>
      <vt:lpstr>PHẦN TỬ SPAN 1-2</vt:lpstr>
      <vt:lpstr>PHẦN TỬ SPAN 2-2</vt:lpstr>
      <vt:lpstr>THỤT LỀ CHO ĐOẠN VĂN BẢN 1-6</vt:lpstr>
      <vt:lpstr>THỤT LỀ CHO ĐOẠN VĂN BẢN 2-6</vt:lpstr>
      <vt:lpstr>THỤT LỀ CHO ĐOẠN VĂN BẢN 3-6</vt:lpstr>
      <vt:lpstr>THỤT LỀ CHO ĐOẠN VĂN BẢN 4-6</vt:lpstr>
      <vt:lpstr>THỤT LỀ CHO ĐOẠN VĂN BẢN 5-6</vt:lpstr>
      <vt:lpstr>THỤT LỀ CHO ĐOẠN VĂN BẢN 6-6</vt:lpstr>
      <vt:lpstr>KIỂU VIỀN (BORDER STYLE) 1-7</vt:lpstr>
      <vt:lpstr>KIỂU VIỀN (BORDER STYLE) 2-7</vt:lpstr>
      <vt:lpstr>KIỂU VIỀN (BORDER STYLE) 3-7</vt:lpstr>
      <vt:lpstr>KIỂU VIỀN (BORDER STYLE) 4-7</vt:lpstr>
      <vt:lpstr>KIỂU VIỀN (BORDER STYLE) 5-7</vt:lpstr>
      <vt:lpstr>KIỂU VIỀN (BORDER STYLE) 6-7</vt:lpstr>
      <vt:lpstr>KIỂU VIỀN (BORDER STYLE) 7-7</vt:lpstr>
      <vt:lpstr>MÀU VIỀN - BORDER COLOR 1-6</vt:lpstr>
      <vt:lpstr>MÀU VIỀN - COLOR 2-6</vt:lpstr>
      <vt:lpstr>MÀU VIỀN - COLOR 3-6</vt:lpstr>
      <vt:lpstr>MÀU VIỀN - COLOR 4-6</vt:lpstr>
      <vt:lpstr>MÀU VIỀN - COLOR 5-6</vt:lpstr>
      <vt:lpstr>MÀU VIỀN - COLOR 6-6</vt:lpstr>
      <vt:lpstr>ĐỘ DÀY VIỀN - BORDER WIDTH 1-7</vt:lpstr>
      <vt:lpstr>ĐỘ DÀY VIỀN - BORDER WIDTH 2-7</vt:lpstr>
      <vt:lpstr>ĐỘ DÀY VIỀN - BORDER WIDTH 3-7</vt:lpstr>
      <vt:lpstr>ĐỘ DÀY VIỀN - BORDER WIDTH 4-7</vt:lpstr>
      <vt:lpstr>ĐỘ DÀY VIỀN - BORDER WIDTH 5-7</vt:lpstr>
      <vt:lpstr>ĐỘ DÀY VIỀN - BORDER WIDTH 6-7</vt:lpstr>
      <vt:lpstr>ĐỘ DÀY VIỀN - BORDER WIDTH 7-7</vt:lpstr>
      <vt:lpstr>VIẾT NGẮN GỌN THUỘC TÍNH VIỀN 1-6</vt:lpstr>
      <vt:lpstr>VIẾT NGẮN GỌN THUỘC TÍNH VIỀN 2-6</vt:lpstr>
      <vt:lpstr>VIẾT NGẮN GỌN THUỘC TÍNH VIỀN 3-6</vt:lpstr>
      <vt:lpstr>VIẾT NGẮN GỌN THUỘC TÍNH VIỀN 4-6</vt:lpstr>
      <vt:lpstr>VIẾT NGẮN GỌN THUỘC TÍNH VIỀN 5-6</vt:lpstr>
      <vt:lpstr>VIẾT NGẮN GỌN THUỘC TÍNH VIỀN 6-6</vt:lpstr>
      <vt:lpstr>CHIỀU CAO CỦA DÒNG</vt:lpstr>
      <vt:lpstr>TỔNG KẾT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2012</cp:revision>
  <dcterms:created xsi:type="dcterms:W3CDTF">2018-01-11T08:27:42Z</dcterms:created>
  <dcterms:modified xsi:type="dcterms:W3CDTF">2020-03-13T04:17:20Z</dcterms:modified>
</cp:coreProperties>
</file>